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30"/>
  </p:notesMasterIdLst>
  <p:handoutMasterIdLst>
    <p:handoutMasterId r:id="rId31"/>
  </p:handoutMasterIdLst>
  <p:sldIdLst>
    <p:sldId id="256" r:id="rId5"/>
    <p:sldId id="257" r:id="rId6"/>
    <p:sldId id="282" r:id="rId7"/>
    <p:sldId id="262" r:id="rId8"/>
    <p:sldId id="275" r:id="rId9"/>
    <p:sldId id="268" r:id="rId10"/>
    <p:sldId id="272" r:id="rId11"/>
    <p:sldId id="289" r:id="rId12"/>
    <p:sldId id="286" r:id="rId13"/>
    <p:sldId id="288" r:id="rId14"/>
    <p:sldId id="273" r:id="rId15"/>
    <p:sldId id="274" r:id="rId16"/>
    <p:sldId id="277" r:id="rId17"/>
    <p:sldId id="284" r:id="rId18"/>
    <p:sldId id="283" r:id="rId19"/>
    <p:sldId id="280" r:id="rId20"/>
    <p:sldId id="287" r:id="rId21"/>
    <p:sldId id="281" r:id="rId22"/>
    <p:sldId id="290" r:id="rId23"/>
    <p:sldId id="291" r:id="rId24"/>
    <p:sldId id="292" r:id="rId25"/>
    <p:sldId id="293" r:id="rId26"/>
    <p:sldId id="294" r:id="rId27"/>
    <p:sldId id="285" r:id="rId28"/>
    <p:sldId id="271"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0704" autoAdjust="0"/>
  </p:normalViewPr>
  <p:slideViewPr>
    <p:cSldViewPr snapToGrid="0">
      <p:cViewPr varScale="1">
        <p:scale>
          <a:sx n="145" d="100"/>
          <a:sy n="145" d="100"/>
        </p:scale>
        <p:origin x="114" y="372"/>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E7F456E-01A6-4013-ACA5-F5492591A24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484983A3-9B9B-4D61-97C9-B9E239A315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56F32FC-4BD9-442A-A8C6-51598C909FE3}" type="datetimeFigureOut">
              <a:rPr lang="en-US" smtClean="0"/>
              <a:t>3/3/2023</a:t>
            </a:fld>
            <a:endParaRPr lang="en-US" dirty="0"/>
          </a:p>
        </p:txBody>
      </p:sp>
      <p:sp>
        <p:nvSpPr>
          <p:cNvPr id="4" name="Footer Placeholder 3">
            <a:extLst>
              <a:ext uri="{FF2B5EF4-FFF2-40B4-BE49-F238E27FC236}">
                <a16:creationId xmlns:a16="http://schemas.microsoft.com/office/drawing/2014/main" id="{5EEABE74-7A97-4D17-8390-42ADD25C33C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42C1DBD-1052-425E-BF3C-983304BED5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EEFA9E-C190-4F5C-8394-BD5F1CD55C02}" type="slidenum">
              <a:rPr lang="en-US" smtClean="0"/>
              <a:t>‹#›</a:t>
            </a:fld>
            <a:endParaRPr lang="en-US" dirty="0"/>
          </a:p>
        </p:txBody>
      </p:sp>
    </p:spTree>
    <p:extLst>
      <p:ext uri="{BB962C8B-B14F-4D97-AF65-F5344CB8AC3E}">
        <p14:creationId xmlns:p14="http://schemas.microsoft.com/office/powerpoint/2010/main" val="2324801919"/>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png>
</file>

<file path=ppt/media/image19.png>
</file>

<file path=ppt/media/image2.svg>
</file>

<file path=ppt/media/image20.png>
</file>

<file path=ppt/media/image21.png>
</file>

<file path=ppt/media/image22.png>
</file>

<file path=ppt/media/image23.png>
</file>

<file path=ppt/media/image24.png>
</file>

<file path=ppt/media/image25.png>
</file>

<file path=ppt/media/image26.png>
</file>

<file path=ppt/media/image27.jpeg>
</file>

<file path=ppt/media/image28.jpeg>
</file>

<file path=ppt/media/image29.jpeg>
</file>

<file path=ppt/media/image3.png>
</file>

<file path=ppt/media/image30.jpg>
</file>

<file path=ppt/media/image31.png>
</file>

<file path=ppt/media/image32.jpeg>
</file>

<file path=ppt/media/image33.jpeg>
</file>

<file path=ppt/media/image34.jpeg>
</file>

<file path=ppt/media/image35.jpeg>
</file>

<file path=ppt/media/image36.png>
</file>

<file path=ppt/media/image37.png>
</file>

<file path=ppt/media/image38.png>
</file>

<file path=ppt/media/image39.png>
</file>

<file path=ppt/media/image4.svg>
</file>

<file path=ppt/media/image40.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6371FA-A98D-41E8-93F4-09945841298A}" type="datetimeFigureOut">
              <a:rPr lang="en-US" smtClean="0"/>
              <a:t>3/3/2023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289C57-55D7-40A4-A101-E74FAC7A092B}" type="slidenum">
              <a:rPr lang="en-US" smtClean="0"/>
              <a:t>‹#›</a:t>
            </a:fld>
            <a:endParaRPr lang="en-US" dirty="0"/>
          </a:p>
        </p:txBody>
      </p:sp>
    </p:spTree>
    <p:extLst>
      <p:ext uri="{BB962C8B-B14F-4D97-AF65-F5344CB8AC3E}">
        <p14:creationId xmlns:p14="http://schemas.microsoft.com/office/powerpoint/2010/main" val="2839902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4.svg"/><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6.svg"/><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 Id="rId5" Type="http://schemas.openxmlformats.org/officeDocument/2006/relationships/image" Target="../media/image12.svg"/><Relationship Id="rId4" Type="http://schemas.openxmlformats.org/officeDocument/2006/relationships/image" Target="../media/image11.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416040" y="4434840"/>
            <a:ext cx="4941771" cy="1122202"/>
          </a:xfrm>
        </p:spPr>
        <p:txBody>
          <a:bodyPr anchor="b">
            <a:noAutofit/>
          </a:bodyPr>
          <a:lstStyle>
            <a:lvl1pPr algn="l">
              <a:defRPr sz="3600" spc="150" baseline="0"/>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416041" y="5586890"/>
            <a:ext cx="4941770" cy="396660"/>
          </a:xfrm>
        </p:spPr>
        <p:txBody>
          <a:bodyPr>
            <a:normAutofit/>
          </a:bodyPr>
          <a:lstStyle>
            <a:lvl1pPr marL="0" indent="0" algn="l">
              <a:buNone/>
              <a:defRPr sz="16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pic>
        <p:nvPicPr>
          <p:cNvPr id="8" name="Graphic 7">
            <a:extLst>
              <a:ext uri="{FF2B5EF4-FFF2-40B4-BE49-F238E27FC236}">
                <a16:creationId xmlns:a16="http://schemas.microsoft.com/office/drawing/2014/main" id="{A04F1E16-9A84-4D0E-9706-79C396AF6AE6}"/>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9358" t="23650" b="-1"/>
          <a:stretch/>
        </p:blipFill>
        <p:spPr>
          <a:xfrm>
            <a:off x="0" y="0"/>
            <a:ext cx="9488312" cy="5054323"/>
          </a:xfrm>
          <a:prstGeom prst="rect">
            <a:avLst/>
          </a:prstGeom>
        </p:spPr>
      </p:pic>
    </p:spTree>
    <p:extLst>
      <p:ext uri="{BB962C8B-B14F-4D97-AF65-F5344CB8AC3E}">
        <p14:creationId xmlns:p14="http://schemas.microsoft.com/office/powerpoint/2010/main" val="1776826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Smart Art">
    <p:bg>
      <p:bgRef idx="1001">
        <a:schemeClr val="bg1"/>
      </p:bgRef>
    </p:bg>
    <p:spTree>
      <p:nvGrpSpPr>
        <p:cNvPr id="1" name=""/>
        <p:cNvGrpSpPr/>
        <p:nvPr/>
      </p:nvGrpSpPr>
      <p:grpSpPr>
        <a:xfrm>
          <a:off x="0" y="0"/>
          <a:ext cx="0" cy="0"/>
          <a:chOff x="0" y="0"/>
          <a:chExt cx="0" cy="0"/>
        </a:xfrm>
      </p:grpSpPr>
      <p:grpSp>
        <p:nvGrpSpPr>
          <p:cNvPr id="6" name="Group 5">
            <a:extLst>
              <a:ext uri="{FF2B5EF4-FFF2-40B4-BE49-F238E27FC236}">
                <a16:creationId xmlns:a16="http://schemas.microsoft.com/office/drawing/2014/main" id="{E786F69D-D4FA-4075-A7EC-8D31A184F630}"/>
              </a:ext>
              <a:ext uri="{C183D7F6-B498-43B3-948B-1728B52AA6E4}">
                <adec:decorative xmlns:adec="http://schemas.microsoft.com/office/drawing/2017/decorative" val="1"/>
              </a:ext>
            </a:extLst>
          </p:cNvPr>
          <p:cNvGrpSpPr/>
          <p:nvPr userDrawn="1"/>
        </p:nvGrpSpPr>
        <p:grpSpPr>
          <a:xfrm>
            <a:off x="0" y="0"/>
            <a:ext cx="2590800" cy="1027906"/>
            <a:chOff x="0" y="0"/>
            <a:chExt cx="2590800" cy="1027906"/>
          </a:xfrm>
        </p:grpSpPr>
        <p:cxnSp>
          <p:nvCxnSpPr>
            <p:cNvPr id="10" name="Straight Connector 9">
              <a:extLst>
                <a:ext uri="{FF2B5EF4-FFF2-40B4-BE49-F238E27FC236}">
                  <a16:creationId xmlns:a16="http://schemas.microsoft.com/office/drawing/2014/main" id="{66988B2D-0240-4256-8268-4B9FF1E72363}"/>
                </a:ext>
              </a:extLst>
            </p:cNvPr>
            <p:cNvCxnSpPr>
              <a:cxnSpLocks/>
            </p:cNvCxnSpPr>
            <p:nvPr userDrawn="1"/>
          </p:nvCxnSpPr>
          <p:spPr>
            <a:xfrm flipV="1">
              <a:off x="0" y="0"/>
              <a:ext cx="259080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8EEAAE1-3D04-41C3-B2D2-B3BEF34C3B27}"/>
                </a:ext>
              </a:extLst>
            </p:cNvPr>
            <p:cNvCxnSpPr>
              <a:cxnSpLocks/>
            </p:cNvCxnSpPr>
            <p:nvPr userDrawn="1"/>
          </p:nvCxnSpPr>
          <p:spPr>
            <a:xfrm flipH="1">
              <a:off x="0" y="0"/>
              <a:ext cx="704850" cy="10279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7" name="SmartArt Placeholder 6">
            <a:extLst>
              <a:ext uri="{FF2B5EF4-FFF2-40B4-BE49-F238E27FC236}">
                <a16:creationId xmlns:a16="http://schemas.microsoft.com/office/drawing/2014/main" id="{156CA116-0F6E-4EE9-B34F-03BA07161A7A}"/>
              </a:ext>
            </a:extLst>
          </p:cNvPr>
          <p:cNvSpPr>
            <a:spLocks noGrp="1"/>
          </p:cNvSpPr>
          <p:nvPr>
            <p:ph type="dgm" sz="quarter" idx="15"/>
          </p:nvPr>
        </p:nvSpPr>
        <p:spPr>
          <a:xfrm>
            <a:off x="838200" y="2111375"/>
            <a:ext cx="10515600" cy="3744913"/>
          </a:xfrm>
        </p:spPr>
        <p:txBody>
          <a:bodyPr/>
          <a:lstStyle/>
          <a:p>
            <a:r>
              <a:rPr lang="en-US"/>
              <a:t>Click icon to add SmartArt graphic</a:t>
            </a:r>
            <a:endParaRPr lang="en-US" dirty="0"/>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68311559"/>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12" name="Graphic 10">
            <a:extLst>
              <a:ext uri="{FF2B5EF4-FFF2-40B4-BE49-F238E27FC236}">
                <a16:creationId xmlns:a16="http://schemas.microsoft.com/office/drawing/2014/main" id="{9D2AF524-D4B4-4A3A-9CE4-EDAFE1D5A37B}"/>
              </a:ext>
              <a:ext uri="{C183D7F6-B498-43B3-948B-1728B52AA6E4}">
                <adec:decorative xmlns:adec="http://schemas.microsoft.com/office/drawing/2017/decorative" val="1"/>
              </a:ext>
            </a:extLst>
          </p:cNvPr>
          <p:cNvSpPr/>
          <p:nvPr/>
        </p:nvSpPr>
        <p:spPr>
          <a:xfrm>
            <a:off x="2113884" y="0"/>
            <a:ext cx="10078116" cy="6858000"/>
          </a:xfrm>
          <a:custGeom>
            <a:avLst/>
            <a:gdLst>
              <a:gd name="connsiteX0" fmla="*/ 3793236 w 10078116"/>
              <a:gd name="connsiteY0" fmla="*/ 6858000 h 6858000"/>
              <a:gd name="connsiteX1" fmla="*/ 0 w 10078116"/>
              <a:gd name="connsiteY1" fmla="*/ 0 h 6858000"/>
              <a:gd name="connsiteX2" fmla="*/ 10078116 w 10078116"/>
              <a:gd name="connsiteY2" fmla="*/ 0 h 6858000"/>
              <a:gd name="connsiteX3" fmla="*/ 10078116 w 10078116"/>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0078116" h="6858000">
                <a:moveTo>
                  <a:pt x="3793236" y="6858000"/>
                </a:moveTo>
                <a:lnTo>
                  <a:pt x="0" y="0"/>
                </a:lnTo>
                <a:lnTo>
                  <a:pt x="10078116" y="0"/>
                </a:lnTo>
                <a:lnTo>
                  <a:pt x="10078116" y="6858000"/>
                </a:lnTo>
                <a:close/>
              </a:path>
            </a:pathLst>
          </a:custGeom>
          <a:solidFill>
            <a:schemeClr val="accent1"/>
          </a:solidFill>
          <a:ln w="9525" cap="flat">
            <a:noFill/>
            <a:prstDash val="solid"/>
            <a:miter/>
          </a:ln>
        </p:spPr>
        <p:txBody>
          <a:bodyPr rtlCol="0" anchor="ctr"/>
          <a:lstStyle/>
          <a:p>
            <a:endParaRPr lang="en-US" dirty="0"/>
          </a:p>
        </p:txBody>
      </p:sp>
      <p:sp>
        <p:nvSpPr>
          <p:cNvPr id="2" name="Title 1">
            <a:extLst>
              <a:ext uri="{FF2B5EF4-FFF2-40B4-BE49-F238E27FC236}">
                <a16:creationId xmlns:a16="http://schemas.microsoft.com/office/drawing/2014/main" id="{6E3987A5-99A6-4B33-BAAF-53159635382E}"/>
              </a:ext>
            </a:extLst>
          </p:cNvPr>
          <p:cNvSpPr>
            <a:spLocks noGrp="1"/>
          </p:cNvSpPr>
          <p:nvPr>
            <p:ph type="title" hasCustomPrompt="1"/>
          </p:nvPr>
        </p:nvSpPr>
        <p:spPr>
          <a:xfrm>
            <a:off x="838200" y="5509419"/>
            <a:ext cx="4082142" cy="585788"/>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TITLE</a:t>
            </a:r>
          </a:p>
        </p:txBody>
      </p:sp>
      <p:sp>
        <p:nvSpPr>
          <p:cNvPr id="16" name="Text Placeholder 15">
            <a:extLst>
              <a:ext uri="{FF2B5EF4-FFF2-40B4-BE49-F238E27FC236}">
                <a16:creationId xmlns:a16="http://schemas.microsoft.com/office/drawing/2014/main" id="{3BABF6CA-407C-4BF0-8234-1321A676E756}"/>
              </a:ext>
            </a:extLst>
          </p:cNvPr>
          <p:cNvSpPr>
            <a:spLocks noGrp="1"/>
          </p:cNvSpPr>
          <p:nvPr>
            <p:ph type="body" sz="quarter" idx="13"/>
          </p:nvPr>
        </p:nvSpPr>
        <p:spPr>
          <a:xfrm>
            <a:off x="166074" y="1507772"/>
            <a:ext cx="2141764" cy="514350"/>
          </a:xfrm>
        </p:spPr>
        <p:txBody>
          <a:bodyPr anchor="ctr">
            <a:normAutofit/>
          </a:bodyPr>
          <a:lstStyle>
            <a:lvl1pPr marL="0" indent="0" algn="r">
              <a:buNone/>
              <a:defRPr sz="2000"/>
            </a:lvl1pPr>
          </a:lstStyle>
          <a:p>
            <a:pPr lvl="0"/>
            <a:r>
              <a:rPr lang="en-US"/>
              <a:t>Click to edit Master text styles</a:t>
            </a:r>
          </a:p>
        </p:txBody>
      </p:sp>
      <p:sp>
        <p:nvSpPr>
          <p:cNvPr id="17" name="Text Placeholder 15">
            <a:extLst>
              <a:ext uri="{FF2B5EF4-FFF2-40B4-BE49-F238E27FC236}">
                <a16:creationId xmlns:a16="http://schemas.microsoft.com/office/drawing/2014/main" id="{76D8129B-5B68-421C-968C-3663C86EFC7C}"/>
              </a:ext>
            </a:extLst>
          </p:cNvPr>
          <p:cNvSpPr>
            <a:spLocks noGrp="1"/>
          </p:cNvSpPr>
          <p:nvPr>
            <p:ph type="body" sz="quarter" idx="14"/>
          </p:nvPr>
        </p:nvSpPr>
        <p:spPr>
          <a:xfrm>
            <a:off x="732131" y="2584097"/>
            <a:ext cx="2141764" cy="514350"/>
          </a:xfrm>
        </p:spPr>
        <p:txBody>
          <a:bodyPr anchor="ctr">
            <a:normAutofit/>
          </a:bodyPr>
          <a:lstStyle>
            <a:lvl1pPr marL="0" indent="0" algn="r">
              <a:buNone/>
              <a:defRPr sz="2000"/>
            </a:lvl1pPr>
          </a:lstStyle>
          <a:p>
            <a:pPr lvl="0"/>
            <a:r>
              <a:rPr lang="en-US"/>
              <a:t>Click to edit Master text styles</a:t>
            </a:r>
          </a:p>
        </p:txBody>
      </p:sp>
      <p:sp>
        <p:nvSpPr>
          <p:cNvPr id="18" name="Text Placeholder 15">
            <a:extLst>
              <a:ext uri="{FF2B5EF4-FFF2-40B4-BE49-F238E27FC236}">
                <a16:creationId xmlns:a16="http://schemas.microsoft.com/office/drawing/2014/main" id="{6C741DCA-8EBD-44F5-9D38-E938A628ADCD}"/>
              </a:ext>
            </a:extLst>
          </p:cNvPr>
          <p:cNvSpPr>
            <a:spLocks noGrp="1"/>
          </p:cNvSpPr>
          <p:nvPr>
            <p:ph type="body" sz="quarter" idx="15"/>
          </p:nvPr>
        </p:nvSpPr>
        <p:spPr>
          <a:xfrm>
            <a:off x="1338556" y="3660422"/>
            <a:ext cx="2141764" cy="514350"/>
          </a:xfrm>
        </p:spPr>
        <p:txBody>
          <a:bodyPr anchor="ctr">
            <a:normAutofit/>
          </a:bodyPr>
          <a:lstStyle>
            <a:lvl1pPr marL="0" indent="0" algn="r">
              <a:buNone/>
              <a:defRPr sz="2000"/>
            </a:lvl1pPr>
          </a:lstStyle>
          <a:p>
            <a:pPr lvl="0"/>
            <a:r>
              <a:rPr lang="en-US"/>
              <a:t>Click to edit Master text styles</a:t>
            </a:r>
          </a:p>
        </p:txBody>
      </p:sp>
      <p:sp>
        <p:nvSpPr>
          <p:cNvPr id="19" name="Text Placeholder 15">
            <a:extLst>
              <a:ext uri="{FF2B5EF4-FFF2-40B4-BE49-F238E27FC236}">
                <a16:creationId xmlns:a16="http://schemas.microsoft.com/office/drawing/2014/main" id="{5C43C6B1-A1BD-4A90-8B4B-F361C1BEDD26}"/>
              </a:ext>
            </a:extLst>
          </p:cNvPr>
          <p:cNvSpPr>
            <a:spLocks noGrp="1"/>
          </p:cNvSpPr>
          <p:nvPr>
            <p:ph type="body" sz="quarter" idx="16"/>
          </p:nvPr>
        </p:nvSpPr>
        <p:spPr>
          <a:xfrm>
            <a:off x="1922756" y="4736748"/>
            <a:ext cx="2141764" cy="514350"/>
          </a:xfrm>
        </p:spPr>
        <p:txBody>
          <a:bodyPr anchor="ctr">
            <a:normAutofit/>
          </a:bodyPr>
          <a:lstStyle>
            <a:lvl1pPr marL="0" indent="0" algn="r">
              <a:buNone/>
              <a:defRPr sz="2000"/>
            </a:lvl1pPr>
          </a:lstStyle>
          <a:p>
            <a:pPr lvl="0"/>
            <a:r>
              <a:rPr lang="en-US"/>
              <a:t>Click to edit Master text styles</a:t>
            </a:r>
          </a:p>
        </p:txBody>
      </p:sp>
      <p:sp>
        <p:nvSpPr>
          <p:cNvPr id="34" name="Text Placeholder 15">
            <a:extLst>
              <a:ext uri="{FF2B5EF4-FFF2-40B4-BE49-F238E27FC236}">
                <a16:creationId xmlns:a16="http://schemas.microsoft.com/office/drawing/2014/main" id="{0C66E1BD-33F0-4B94-BF94-CD4698F85C3D}"/>
              </a:ext>
            </a:extLst>
          </p:cNvPr>
          <p:cNvSpPr>
            <a:spLocks noGrp="1"/>
          </p:cNvSpPr>
          <p:nvPr>
            <p:ph type="body" sz="quarter" idx="17" hasCustomPrompt="1"/>
          </p:nvPr>
        </p:nvSpPr>
        <p:spPr>
          <a:xfrm>
            <a:off x="4401536" y="1613528"/>
            <a:ext cx="5102680" cy="1010842"/>
          </a:xfrm>
        </p:spPr>
        <p:txBody>
          <a:bodyPr anchor="t">
            <a:normAutofit/>
          </a:bodyPr>
          <a:lstStyle>
            <a:lvl1pPr marL="0" indent="0" algn="l">
              <a:lnSpc>
                <a:spcPct val="100000"/>
              </a:lnSpc>
              <a:buNone/>
              <a:defRPr sz="1400" spc="50" baseline="0"/>
            </a:lvl1pPr>
          </a:lstStyle>
          <a:p>
            <a:pPr lvl="0"/>
            <a:r>
              <a:rPr lang="en-US" dirty="0"/>
              <a:t>Click to edit master text style</a:t>
            </a:r>
          </a:p>
        </p:txBody>
      </p:sp>
      <p:sp>
        <p:nvSpPr>
          <p:cNvPr id="35" name="Text Placeholder 15">
            <a:extLst>
              <a:ext uri="{FF2B5EF4-FFF2-40B4-BE49-F238E27FC236}">
                <a16:creationId xmlns:a16="http://schemas.microsoft.com/office/drawing/2014/main" id="{2D4661B1-6559-407A-9AEC-A46A0570AE8F}"/>
              </a:ext>
            </a:extLst>
          </p:cNvPr>
          <p:cNvSpPr>
            <a:spLocks noGrp="1"/>
          </p:cNvSpPr>
          <p:nvPr>
            <p:ph type="body" sz="quarter" idx="18" hasCustomPrompt="1"/>
          </p:nvPr>
        </p:nvSpPr>
        <p:spPr>
          <a:xfrm>
            <a:off x="4986029" y="2682564"/>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6" name="Text Placeholder 15">
            <a:extLst>
              <a:ext uri="{FF2B5EF4-FFF2-40B4-BE49-F238E27FC236}">
                <a16:creationId xmlns:a16="http://schemas.microsoft.com/office/drawing/2014/main" id="{DCC983F7-6A25-42C0-811C-EA32138C5B80}"/>
              </a:ext>
            </a:extLst>
          </p:cNvPr>
          <p:cNvSpPr>
            <a:spLocks noGrp="1"/>
          </p:cNvSpPr>
          <p:nvPr>
            <p:ph type="body" sz="quarter" idx="19" hasCustomPrompt="1"/>
          </p:nvPr>
        </p:nvSpPr>
        <p:spPr>
          <a:xfrm>
            <a:off x="5576938" y="3755394"/>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37" name="Text Placeholder 15">
            <a:extLst>
              <a:ext uri="{FF2B5EF4-FFF2-40B4-BE49-F238E27FC236}">
                <a16:creationId xmlns:a16="http://schemas.microsoft.com/office/drawing/2014/main" id="{E83DA0EB-27DD-416A-8DA5-4AFDC8587E5C}"/>
              </a:ext>
            </a:extLst>
          </p:cNvPr>
          <p:cNvSpPr>
            <a:spLocks noGrp="1"/>
          </p:cNvSpPr>
          <p:nvPr>
            <p:ph type="body" sz="quarter" idx="20" hasCustomPrompt="1"/>
          </p:nvPr>
        </p:nvSpPr>
        <p:spPr>
          <a:xfrm>
            <a:off x="6175280" y="4824430"/>
            <a:ext cx="5102680" cy="1010842"/>
          </a:xfrm>
        </p:spPr>
        <p:txBody>
          <a:bodyPr anchor="t">
            <a:normAutofit/>
          </a:bodyPr>
          <a:lstStyle>
            <a:lvl1pPr marL="0" indent="0" algn="l">
              <a:lnSpc>
                <a:spcPct val="100000"/>
              </a:lnSpc>
              <a:buNone/>
              <a:defRPr sz="1400" spc="50" baseline="0"/>
            </a:lvl1pPr>
          </a:lstStyle>
          <a:p>
            <a:pPr lvl="0"/>
            <a:r>
              <a:rPr lang="en-US"/>
              <a:t>Click to edit master text style</a:t>
            </a:r>
          </a:p>
        </p:txBody>
      </p:sp>
      <p:sp>
        <p:nvSpPr>
          <p:cNvPr id="5" name="Date Placeholder 4">
            <a:extLst>
              <a:ext uri="{FF2B5EF4-FFF2-40B4-BE49-F238E27FC236}">
                <a16:creationId xmlns:a16="http://schemas.microsoft.com/office/drawing/2014/main" id="{874DC36F-5D3E-439D-80B5-32633FC34434}"/>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6" name="Footer Placeholder 5">
            <a:extLst>
              <a:ext uri="{FF2B5EF4-FFF2-40B4-BE49-F238E27FC236}">
                <a16:creationId xmlns:a16="http://schemas.microsoft.com/office/drawing/2014/main" id="{6C710A8A-CEC9-4787-A745-C28DD965F7DD}"/>
              </a:ext>
            </a:extLst>
          </p:cNvPr>
          <p:cNvSpPr>
            <a:spLocks noGrp="1"/>
          </p:cNvSpPr>
          <p:nvPr>
            <p:ph type="ftr" sz="quarter" idx="11"/>
          </p:nvPr>
        </p:nvSpPr>
        <p:spPr>
          <a:xfrm>
            <a:off x="6749143" y="6356350"/>
            <a:ext cx="3775981" cy="365125"/>
          </a:xfrm>
        </p:spPr>
        <p:txBody>
          <a:bodyPr/>
          <a:lstStyle>
            <a:lvl1pPr>
              <a:defRPr sz="900"/>
            </a:lvl1pPr>
          </a:lstStyle>
          <a:p>
            <a:r>
              <a:rPr lang="en-US" dirty="0"/>
              <a:t>PRESENTATION TITLE</a:t>
            </a:r>
          </a:p>
        </p:txBody>
      </p:sp>
      <p:sp>
        <p:nvSpPr>
          <p:cNvPr id="7" name="Slide Number Placeholder 6">
            <a:extLst>
              <a:ext uri="{FF2B5EF4-FFF2-40B4-BE49-F238E27FC236}">
                <a16:creationId xmlns:a16="http://schemas.microsoft.com/office/drawing/2014/main" id="{4162BD04-8F01-472A-9456-4702A2218BB5}"/>
              </a:ext>
            </a:extLst>
          </p:cNvPr>
          <p:cNvSpPr>
            <a:spLocks noGrp="1"/>
          </p:cNvSpPr>
          <p:nvPr>
            <p:ph type="sldNum" sz="quarter" idx="12"/>
          </p:nvPr>
        </p:nvSpPr>
        <p:spPr>
          <a:xfrm>
            <a:off x="10810874" y="6356350"/>
            <a:ext cx="542925" cy="365125"/>
          </a:xfrm>
        </p:spPr>
        <p:txBody>
          <a:bodyPr/>
          <a:lstStyle>
            <a:lvl1pPr>
              <a:defRPr sz="900"/>
            </a:lvl1pPr>
          </a:lstStyle>
          <a:p>
            <a:fld id="{A49DFD55-3C28-40EF-9E31-A92D2E4017FF}" type="slidenum">
              <a:rPr lang="en-US" smtClean="0"/>
              <a:pPr/>
              <a:t>‹#›</a:t>
            </a:fld>
            <a:endParaRPr lang="en-US" dirty="0"/>
          </a:p>
        </p:txBody>
      </p:sp>
      <p:cxnSp>
        <p:nvCxnSpPr>
          <p:cNvPr id="3" name="Straight Connector 2">
            <a:extLst>
              <a:ext uri="{FF2B5EF4-FFF2-40B4-BE49-F238E27FC236}">
                <a16:creationId xmlns:a16="http://schemas.microsoft.com/office/drawing/2014/main" id="{D3795F91-C721-4363-956D-756673AE7957}"/>
              </a:ext>
              <a:ext uri="{C183D7F6-B498-43B3-948B-1728B52AA6E4}">
                <adec:decorative xmlns:adec="http://schemas.microsoft.com/office/drawing/2017/decorative" val="1"/>
              </a:ext>
            </a:extLst>
          </p:cNvPr>
          <p:cNvCxnSpPr>
            <a:cxnSpLocks/>
          </p:cNvCxnSpPr>
          <p:nvPr userDrawn="1"/>
        </p:nvCxnSpPr>
        <p:spPr>
          <a:xfrm>
            <a:off x="4353515" y="502393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4" name="Straight Connector 3">
            <a:extLst>
              <a:ext uri="{FF2B5EF4-FFF2-40B4-BE49-F238E27FC236}">
                <a16:creationId xmlns:a16="http://schemas.microsoft.com/office/drawing/2014/main" id="{8AC14461-E27D-413D-B31A-47B74646AF25}"/>
              </a:ext>
              <a:ext uri="{C183D7F6-B498-43B3-948B-1728B52AA6E4}">
                <adec:decorative xmlns:adec="http://schemas.microsoft.com/office/drawing/2017/decorative" val="1"/>
              </a:ext>
            </a:extLst>
          </p:cNvPr>
          <p:cNvCxnSpPr>
            <a:cxnSpLocks/>
          </p:cNvCxnSpPr>
          <p:nvPr userDrawn="1"/>
        </p:nvCxnSpPr>
        <p:spPr>
          <a:xfrm>
            <a:off x="3759917" y="3948451"/>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8" name="Straight Connector 7">
            <a:extLst>
              <a:ext uri="{FF2B5EF4-FFF2-40B4-BE49-F238E27FC236}">
                <a16:creationId xmlns:a16="http://schemas.microsoft.com/office/drawing/2014/main" id="{4D6AEA4C-7710-4829-BA87-8DD77F15932C}"/>
              </a:ext>
              <a:ext uri="{C183D7F6-B498-43B3-948B-1728B52AA6E4}">
                <adec:decorative xmlns:adec="http://schemas.microsoft.com/office/drawing/2017/decorative" val="1"/>
              </a:ext>
            </a:extLst>
          </p:cNvPr>
          <p:cNvCxnSpPr>
            <a:cxnSpLocks/>
          </p:cNvCxnSpPr>
          <p:nvPr userDrawn="1"/>
        </p:nvCxnSpPr>
        <p:spPr>
          <a:xfrm>
            <a:off x="3173453" y="2872686"/>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cxnSp>
        <p:nvCxnSpPr>
          <p:cNvPr id="9" name="Straight Connector 8">
            <a:extLst>
              <a:ext uri="{FF2B5EF4-FFF2-40B4-BE49-F238E27FC236}">
                <a16:creationId xmlns:a16="http://schemas.microsoft.com/office/drawing/2014/main" id="{E9BD473E-6203-491C-87AC-54AC0AB23333}"/>
              </a:ext>
              <a:ext uri="{C183D7F6-B498-43B3-948B-1728B52AA6E4}">
                <adec:decorative xmlns:adec="http://schemas.microsoft.com/office/drawing/2017/decorative" val="1"/>
              </a:ext>
            </a:extLst>
          </p:cNvPr>
          <p:cNvCxnSpPr>
            <a:cxnSpLocks/>
          </p:cNvCxnSpPr>
          <p:nvPr userDrawn="1"/>
        </p:nvCxnSpPr>
        <p:spPr>
          <a:xfrm>
            <a:off x="2586263" y="1796083"/>
            <a:ext cx="1513211" cy="0"/>
          </a:xfrm>
          <a:prstGeom prst="line">
            <a:avLst/>
          </a:prstGeom>
          <a:ln w="6350">
            <a:solidFill>
              <a:schemeClr val="tx1"/>
            </a:solidFill>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16525945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TxTwoObj" preserve="1">
  <p:cSld name="Two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2933700" y="892177"/>
            <a:ext cx="8421688" cy="1325563"/>
          </a:xfrm>
        </p:spPr>
        <p:txBody>
          <a:bodyPr>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933700" y="2776936"/>
            <a:ext cx="3924300"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2933700" y="3834606"/>
            <a:ext cx="3924300"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7410173" y="2776936"/>
            <a:ext cx="3943627"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7410173" y="3834606"/>
            <a:ext cx="3943627"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pic>
        <p:nvPicPr>
          <p:cNvPr id="11" name="Graphic 10">
            <a:extLst>
              <a:ext uri="{FF2B5EF4-FFF2-40B4-BE49-F238E27FC236}">
                <a16:creationId xmlns:a16="http://schemas.microsoft.com/office/drawing/2014/main" id="{EE24E1DB-1F20-4C28-8069-D9219D1F8BBD}"/>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9434" t="20278" b="22673"/>
          <a:stretch/>
        </p:blipFill>
        <p:spPr>
          <a:xfrm>
            <a:off x="25785" y="0"/>
            <a:ext cx="4368030" cy="3912394"/>
          </a:xfrm>
          <a:prstGeom prst="rect">
            <a:avLst/>
          </a:prstGeom>
        </p:spPr>
      </p:pic>
    </p:spTree>
    <p:extLst>
      <p:ext uri="{BB962C8B-B14F-4D97-AF65-F5344CB8AC3E}">
        <p14:creationId xmlns:p14="http://schemas.microsoft.com/office/powerpoint/2010/main" val="243245194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hree Content">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43104" y="2776936"/>
            <a:ext cx="2882475"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p:nvPr>
        </p:nvSpPr>
        <p:spPr>
          <a:xfrm>
            <a:off x="1243104"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4647665" y="2776936"/>
            <a:ext cx="2896671"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a:t>
            </a:r>
          </a:p>
        </p:txBody>
      </p:sp>
      <p:sp>
        <p:nvSpPr>
          <p:cNvPr id="6" name="Content Placeholder 5">
            <a:extLst>
              <a:ext uri="{FF2B5EF4-FFF2-40B4-BE49-F238E27FC236}">
                <a16:creationId xmlns:a16="http://schemas.microsoft.com/office/drawing/2014/main" id="{B36EE64B-44BF-4634-97BC-5ED74C6DF280}"/>
              </a:ext>
            </a:extLst>
          </p:cNvPr>
          <p:cNvSpPr>
            <a:spLocks noGrp="1"/>
          </p:cNvSpPr>
          <p:nvPr>
            <p:ph sz="quarter" idx="4"/>
          </p:nvPr>
        </p:nvSpPr>
        <p:spPr>
          <a:xfrm>
            <a:off x="4647665" y="3834606"/>
            <a:ext cx="2896671"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1" name="Text Placeholder 2">
            <a:extLst>
              <a:ext uri="{FF2B5EF4-FFF2-40B4-BE49-F238E27FC236}">
                <a16:creationId xmlns:a16="http://schemas.microsoft.com/office/drawing/2014/main" id="{1F60A771-8BBC-4565-AB09-402DA7CB2780}"/>
              </a:ext>
            </a:extLst>
          </p:cNvPr>
          <p:cNvSpPr>
            <a:spLocks noGrp="1"/>
          </p:cNvSpPr>
          <p:nvPr>
            <p:ph type="body" idx="13" hasCustomPrompt="1"/>
          </p:nvPr>
        </p:nvSpPr>
        <p:spPr>
          <a:xfrm>
            <a:off x="8066421" y="2776936"/>
            <a:ext cx="2882475" cy="823912"/>
          </a:xfrm>
        </p:spPr>
        <p:txBody>
          <a:bodyPr anchor="b">
            <a:noAutofit/>
          </a:bodyPr>
          <a:lstStyle>
            <a:lvl1pPr marL="0" indent="0">
              <a:buNone/>
              <a:defRPr lang="en-US" sz="20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a:t>
            </a:r>
          </a:p>
        </p:txBody>
      </p:sp>
      <p:sp>
        <p:nvSpPr>
          <p:cNvPr id="22" name="Content Placeholder 3">
            <a:extLst>
              <a:ext uri="{FF2B5EF4-FFF2-40B4-BE49-F238E27FC236}">
                <a16:creationId xmlns:a16="http://schemas.microsoft.com/office/drawing/2014/main" id="{C464A9BD-B815-4632-8F54-6EB70E48BAFF}"/>
              </a:ext>
            </a:extLst>
          </p:cNvPr>
          <p:cNvSpPr>
            <a:spLocks noGrp="1"/>
          </p:cNvSpPr>
          <p:nvPr>
            <p:ph sz="half" idx="14"/>
          </p:nvPr>
        </p:nvSpPr>
        <p:spPr>
          <a:xfrm>
            <a:off x="8066421" y="3834606"/>
            <a:ext cx="2882475" cy="1997867"/>
          </a:xfrm>
        </p:spPr>
        <p:txBody>
          <a:bodyPr>
            <a:normAutofit/>
          </a:bodyPr>
          <a:lstStyle>
            <a:lvl1pPr marL="0" indent="0">
              <a:lnSpc>
                <a:spcPct val="100000"/>
              </a:lnSpc>
              <a:buNone/>
              <a:defRPr sz="1400" spc="50" baseline="0"/>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10" name="Group 9">
            <a:extLst>
              <a:ext uri="{FF2B5EF4-FFF2-40B4-BE49-F238E27FC236}">
                <a16:creationId xmlns:a16="http://schemas.microsoft.com/office/drawing/2014/main" id="{B2368EF4-1233-48C7-8DB5-75844BFCD594}"/>
              </a:ext>
              <a:ext uri="{C183D7F6-B498-43B3-948B-1728B52AA6E4}">
                <adec:decorative xmlns:adec="http://schemas.microsoft.com/office/drawing/2017/decorative" val="1"/>
              </a:ext>
            </a:extLst>
          </p:cNvPr>
          <p:cNvGrpSpPr/>
          <p:nvPr userDrawn="1"/>
        </p:nvGrpSpPr>
        <p:grpSpPr>
          <a:xfrm>
            <a:off x="0" y="0"/>
            <a:ext cx="2238376" cy="3105150"/>
            <a:chOff x="0" y="0"/>
            <a:chExt cx="2238376" cy="3105150"/>
          </a:xfrm>
        </p:grpSpPr>
        <p:cxnSp>
          <p:nvCxnSpPr>
            <p:cNvPr id="16" name="Straight Connector 15">
              <a:extLst>
                <a:ext uri="{FF2B5EF4-FFF2-40B4-BE49-F238E27FC236}">
                  <a16:creationId xmlns:a16="http://schemas.microsoft.com/office/drawing/2014/main" id="{463D7850-C2A6-43CE-BBE4-8E81A0A593BF}"/>
                </a:ext>
              </a:extLst>
            </p:cNvPr>
            <p:cNvCxnSpPr>
              <a:cxnSpLocks/>
            </p:cNvCxnSpPr>
            <p:nvPr userDrawn="1"/>
          </p:nvCxnSpPr>
          <p:spPr>
            <a:xfrm flipH="1">
              <a:off x="0" y="0"/>
              <a:ext cx="1238250"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EBAD3E03-2E3B-440C-9105-6F9D33006D66}"/>
                </a:ext>
              </a:extLst>
            </p:cNvPr>
            <p:cNvCxnSpPr>
              <a:cxnSpLocks/>
            </p:cNvCxnSpPr>
            <p:nvPr userDrawn="1"/>
          </p:nvCxnSpPr>
          <p:spPr>
            <a:xfrm flipH="1">
              <a:off x="0" y="0"/>
              <a:ext cx="2238376"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3118896713"/>
      </p:ext>
    </p:extLst>
  </p:cSld>
  <p:clrMapOvr>
    <a:overrideClrMapping bg1="lt1" tx1="dk1" bg2="lt2" tx2="dk2" accent1="accent1" accent2="accent2" accent3="accent3" accent4="accent4" accent5="accent5" accent6="accent6" hlink="hlink" folHlink="folHlink"/>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ummar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54768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54768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grpSp>
        <p:nvGrpSpPr>
          <p:cNvPr id="4" name="Group 3">
            <a:extLst>
              <a:ext uri="{FF2B5EF4-FFF2-40B4-BE49-F238E27FC236}">
                <a16:creationId xmlns:a16="http://schemas.microsoft.com/office/drawing/2014/main" id="{D74AA03A-263D-4B5F-B05B-7D6923A9A4D3}"/>
              </a:ext>
            </a:extLst>
          </p:cNvPr>
          <p:cNvGrpSpPr/>
          <p:nvPr userDrawn="1"/>
        </p:nvGrpSpPr>
        <p:grpSpPr>
          <a:xfrm>
            <a:off x="0" y="0"/>
            <a:ext cx="4762501" cy="5186363"/>
            <a:chOff x="0" y="0"/>
            <a:chExt cx="4762501" cy="5186363"/>
          </a:xfrm>
        </p:grpSpPr>
        <p:cxnSp>
          <p:nvCxnSpPr>
            <p:cNvPr id="23" name="Straight Connector 22">
              <a:extLst>
                <a:ext uri="{FF2B5EF4-FFF2-40B4-BE49-F238E27FC236}">
                  <a16:creationId xmlns:a16="http://schemas.microsoft.com/office/drawing/2014/main" id="{D87F08D6-2CA7-4A5A-BE34-07113DCA535D}"/>
                </a:ext>
              </a:extLst>
            </p:cNvPr>
            <p:cNvCxnSpPr>
              <a:cxnSpLocks/>
            </p:cNvCxnSpPr>
            <p:nvPr userDrawn="1"/>
          </p:nvCxnSpPr>
          <p:spPr>
            <a:xfrm flipH="1" flipV="1">
              <a:off x="0" y="876300"/>
              <a:ext cx="4762500" cy="16287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A768C87F-B9C3-4DFF-8454-F3F52CE4346B}"/>
                </a:ext>
              </a:extLst>
            </p:cNvPr>
            <p:cNvCxnSpPr>
              <a:cxnSpLocks/>
            </p:cNvCxnSpPr>
            <p:nvPr userDrawn="1"/>
          </p:nvCxnSpPr>
          <p:spPr>
            <a:xfrm flipH="1" flipV="1">
              <a:off x="2638425" y="0"/>
              <a:ext cx="2124076" cy="51863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1" name="Date Placeholder 6">
            <a:extLst>
              <a:ext uri="{FF2B5EF4-FFF2-40B4-BE49-F238E27FC236}">
                <a16:creationId xmlns:a16="http://schemas.microsoft.com/office/drawing/2014/main" id="{71F34533-9677-48AF-9374-976825F4BB7E}"/>
              </a:ext>
            </a:extLst>
          </p:cNvPr>
          <p:cNvSpPr>
            <a:spLocks noGrp="1"/>
          </p:cNvSpPr>
          <p:nvPr>
            <p:ph type="dt" sz="half" idx="10"/>
          </p:nvPr>
        </p:nvSpPr>
        <p:spPr>
          <a:xfrm>
            <a:off x="838200" y="6356350"/>
            <a:ext cx="2743200" cy="365125"/>
          </a:xfrm>
        </p:spPr>
        <p:txBody>
          <a:bodyPr/>
          <a:lstStyle>
            <a:lvl1pPr>
              <a:defRPr sz="900"/>
            </a:lvl1pPr>
          </a:lstStyle>
          <a:p>
            <a:r>
              <a:rPr lang="en-US" dirty="0"/>
              <a:t>20XX</a:t>
            </a:r>
          </a:p>
        </p:txBody>
      </p:sp>
      <p:sp>
        <p:nvSpPr>
          <p:cNvPr id="22" name="Footer Placeholder 7">
            <a:extLst>
              <a:ext uri="{FF2B5EF4-FFF2-40B4-BE49-F238E27FC236}">
                <a16:creationId xmlns:a16="http://schemas.microsoft.com/office/drawing/2014/main" id="{4FAB8A26-B99E-4F96-8327-A932A14F2C03}"/>
              </a:ext>
            </a:extLst>
          </p:cNvPr>
          <p:cNvSpPr>
            <a:spLocks noGrp="1"/>
          </p:cNvSpPr>
          <p:nvPr>
            <p:ph type="ftr" sz="quarter" idx="11"/>
          </p:nvPr>
        </p:nvSpPr>
        <p:spPr>
          <a:xfrm>
            <a:off x="4038600" y="6356350"/>
            <a:ext cx="4114800" cy="365125"/>
          </a:xfrm>
        </p:spPr>
        <p:txBody>
          <a:bodyPr/>
          <a:lstStyle>
            <a:lvl1pPr>
              <a:defRPr sz="900"/>
            </a:lvl1pPr>
          </a:lstStyle>
          <a:p>
            <a:r>
              <a:rPr lang="en-US" dirty="0"/>
              <a:t>PRESENTATION TITLE</a:t>
            </a:r>
          </a:p>
        </p:txBody>
      </p:sp>
      <p:sp>
        <p:nvSpPr>
          <p:cNvPr id="24" name="Slide Number Placeholder 8">
            <a:extLst>
              <a:ext uri="{FF2B5EF4-FFF2-40B4-BE49-F238E27FC236}">
                <a16:creationId xmlns:a16="http://schemas.microsoft.com/office/drawing/2014/main" id="{EB0962D2-BCC3-48AB-A769-2A7327D29191}"/>
              </a:ext>
            </a:extLst>
          </p:cNvPr>
          <p:cNvSpPr>
            <a:spLocks noGrp="1"/>
          </p:cNvSpPr>
          <p:nvPr>
            <p:ph type="sldNum" sz="quarter" idx="12"/>
          </p:nvPr>
        </p:nvSpPr>
        <p:spPr>
          <a:xfrm>
            <a:off x="8610600" y="6356350"/>
            <a:ext cx="2743200"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917780591"/>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4267200" y="1615736"/>
            <a:ext cx="4179570" cy="1524735"/>
          </a:xfrm>
        </p:spPr>
        <p:txBody>
          <a:bodyPr anchor="b">
            <a:noAutofit/>
          </a:bodyPr>
          <a:lstStyle>
            <a:lvl1pPr algn="l">
              <a:defRPr sz="3600" spc="150" baseline="0">
                <a:solidFill>
                  <a:schemeClr val="bg1"/>
                </a:solidFill>
              </a:defRPr>
            </a:lvl1pPr>
          </a:lstStyle>
          <a:p>
            <a:r>
              <a:rPr lang="en-US" dirty="0"/>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4267200" y="3238103"/>
            <a:ext cx="4179570" cy="1371997"/>
          </a:xfrm>
        </p:spPr>
        <p:txBody>
          <a:bodyPr>
            <a:normAutofit/>
          </a:bodyPr>
          <a:lstStyle>
            <a:lvl1pPr marL="0" indent="0" algn="l">
              <a:lnSpc>
                <a:spcPct val="150000"/>
              </a:lnSpc>
              <a:buNone/>
              <a:defRPr sz="1400"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6" name="Graphic 5">
            <a:extLst>
              <a:ext uri="{FF2B5EF4-FFF2-40B4-BE49-F238E27FC236}">
                <a16:creationId xmlns:a16="http://schemas.microsoft.com/office/drawing/2014/main" id="{ED3361C9-310A-4255-A94E-B77588962DA5}"/>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3176938" cy="6858000"/>
          </a:xfrm>
          <a:prstGeom prst="rect">
            <a:avLst/>
          </a:prstGeom>
        </p:spPr>
      </p:pic>
      <p:sp>
        <p:nvSpPr>
          <p:cNvPr id="9" name="Date Placeholder 6">
            <a:extLst>
              <a:ext uri="{FF2B5EF4-FFF2-40B4-BE49-F238E27FC236}">
                <a16:creationId xmlns:a16="http://schemas.microsoft.com/office/drawing/2014/main" id="{BF358517-D7B7-40D0-A9D0-B650C80898AC}"/>
              </a:ext>
            </a:extLst>
          </p:cNvPr>
          <p:cNvSpPr>
            <a:spLocks noGrp="1"/>
          </p:cNvSpPr>
          <p:nvPr>
            <p:ph type="dt" sz="half" idx="10"/>
          </p:nvPr>
        </p:nvSpPr>
        <p:spPr>
          <a:xfrm>
            <a:off x="4267200" y="6356350"/>
            <a:ext cx="1774371" cy="365125"/>
          </a:xfrm>
        </p:spPr>
        <p:txBody>
          <a:bodyPr/>
          <a:lstStyle>
            <a:lvl1pPr>
              <a:defRPr sz="900"/>
            </a:lvl1pPr>
          </a:lstStyle>
          <a:p>
            <a:r>
              <a:rPr lang="en-US" dirty="0"/>
              <a:t>20XX</a:t>
            </a:r>
          </a:p>
        </p:txBody>
      </p:sp>
      <p:sp>
        <p:nvSpPr>
          <p:cNvPr id="10" name="Footer Placeholder 7">
            <a:extLst>
              <a:ext uri="{FF2B5EF4-FFF2-40B4-BE49-F238E27FC236}">
                <a16:creationId xmlns:a16="http://schemas.microsoft.com/office/drawing/2014/main" id="{6026D44C-0B39-4DE1-A0FC-5615DDAAE3CE}"/>
              </a:ext>
            </a:extLst>
          </p:cNvPr>
          <p:cNvSpPr>
            <a:spLocks noGrp="1"/>
          </p:cNvSpPr>
          <p:nvPr>
            <p:ph type="ftr" sz="quarter" idx="11"/>
          </p:nvPr>
        </p:nvSpPr>
        <p:spPr>
          <a:xfrm>
            <a:off x="6479721" y="6356350"/>
            <a:ext cx="2661557" cy="365125"/>
          </a:xfrm>
        </p:spPr>
        <p:txBody>
          <a:bodyPr/>
          <a:lstStyle>
            <a:lvl1pPr>
              <a:defRPr sz="900"/>
            </a:lvl1pPr>
          </a:lstStyle>
          <a:p>
            <a:r>
              <a:rPr lang="en-US" dirty="0"/>
              <a:t>PRESENTATION TITLE</a:t>
            </a:r>
          </a:p>
        </p:txBody>
      </p:sp>
      <p:sp>
        <p:nvSpPr>
          <p:cNvPr id="11" name="Slide Number Placeholder 8">
            <a:extLst>
              <a:ext uri="{FF2B5EF4-FFF2-40B4-BE49-F238E27FC236}">
                <a16:creationId xmlns:a16="http://schemas.microsoft.com/office/drawing/2014/main" id="{0F8222B4-B618-42C4-8BDB-D2E4DF2F22C3}"/>
              </a:ext>
            </a:extLst>
          </p:cNvPr>
          <p:cNvSpPr>
            <a:spLocks noGrp="1"/>
          </p:cNvSpPr>
          <p:nvPr>
            <p:ph type="sldNum" sz="quarter" idx="12"/>
          </p:nvPr>
        </p:nvSpPr>
        <p:spPr>
          <a:xfrm>
            <a:off x="9579428" y="6356350"/>
            <a:ext cx="1774371"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1291140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bg>
      <p:bgPr>
        <a:solidFill>
          <a:schemeClr val="tx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D514C6BF-376E-43E8-881D-2E767426990A}"/>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8301" r="28341" b="23071"/>
          <a:stretch/>
        </p:blipFill>
        <p:spPr>
          <a:xfrm>
            <a:off x="5488815" y="0"/>
            <a:ext cx="6703185" cy="6858000"/>
          </a:xfrm>
          <a:prstGeom prst="rect">
            <a:avLst/>
          </a:prstGeom>
        </p:spPr>
      </p:pic>
      <p:sp>
        <p:nvSpPr>
          <p:cNvPr id="2" name="Title 1">
            <a:extLst>
              <a:ext uri="{FF2B5EF4-FFF2-40B4-BE49-F238E27FC236}">
                <a16:creationId xmlns:a16="http://schemas.microsoft.com/office/drawing/2014/main" id="{3F0A9B92-C2D0-466A-A680-A35832C452B3}"/>
              </a:ext>
            </a:extLst>
          </p:cNvPr>
          <p:cNvSpPr>
            <a:spLocks noGrp="1"/>
          </p:cNvSpPr>
          <p:nvPr>
            <p:ph type="title" hasCustomPrompt="1"/>
          </p:nvPr>
        </p:nvSpPr>
        <p:spPr>
          <a:xfrm>
            <a:off x="1333500" y="1020445"/>
            <a:ext cx="2895600" cy="1325563"/>
          </a:xfrm>
        </p:spPr>
        <p:txBody>
          <a:bodyPr anchor="b">
            <a:normAutofit/>
          </a:bodyPr>
          <a:lstStyle>
            <a:lvl1pPr>
              <a:defRPr sz="2800" spc="150" baseline="0">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2DA41CE6-5A88-4C5C-B2A4-6A5D2153B16F}"/>
              </a:ext>
            </a:extLst>
          </p:cNvPr>
          <p:cNvSpPr>
            <a:spLocks noGrp="1"/>
          </p:cNvSpPr>
          <p:nvPr>
            <p:ph idx="1"/>
          </p:nvPr>
        </p:nvSpPr>
        <p:spPr>
          <a:xfrm>
            <a:off x="1333500" y="2924175"/>
            <a:ext cx="2895600" cy="2519363"/>
          </a:xfrm>
        </p:spPr>
        <p:txBody>
          <a:bodyPr>
            <a:normAutofit/>
          </a:bodyPr>
          <a:lstStyle>
            <a:lvl1pPr marL="0" indent="0">
              <a:lnSpc>
                <a:spcPct val="150000"/>
              </a:lnSpc>
              <a:buNone/>
              <a:defRPr sz="1400">
                <a:solidFill>
                  <a:schemeClr val="bg1"/>
                </a:solidFill>
              </a:defRPr>
            </a:lvl1pPr>
            <a:lvl2pPr marL="457200" indent="0">
              <a:lnSpc>
                <a:spcPct val="150000"/>
              </a:lnSpc>
              <a:buNone/>
              <a:defRPr sz="1400">
                <a:solidFill>
                  <a:schemeClr val="bg1"/>
                </a:solidFill>
              </a:defRPr>
            </a:lvl2pPr>
            <a:lvl3pPr marL="914400" indent="0">
              <a:lnSpc>
                <a:spcPct val="150000"/>
              </a:lnSpc>
              <a:buNone/>
              <a:defRPr sz="1400">
                <a:solidFill>
                  <a:schemeClr val="bg1"/>
                </a:solidFill>
              </a:defRPr>
            </a:lvl3pPr>
            <a:lvl4pPr marL="1371600" indent="0">
              <a:lnSpc>
                <a:spcPct val="150000"/>
              </a:lnSpc>
              <a:buNone/>
              <a:defRPr sz="1400">
                <a:solidFill>
                  <a:schemeClr val="bg1"/>
                </a:solidFill>
              </a:defRPr>
            </a:lvl4pPr>
            <a:lvl5pPr marL="1828800" indent="0">
              <a:lnSpc>
                <a:spcPct val="150000"/>
              </a:lnSpc>
              <a:buNone/>
              <a:defRPr sz="14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39F5093-3C53-4152-B8FE-0522E0795269}"/>
              </a:ext>
            </a:extLst>
          </p:cNvPr>
          <p:cNvSpPr>
            <a:spLocks noGrp="1"/>
          </p:cNvSpPr>
          <p:nvPr>
            <p:ph type="dt" sz="half" idx="10"/>
          </p:nvPr>
        </p:nvSpPr>
        <p:spPr>
          <a:xfrm>
            <a:off x="1333500" y="6356350"/>
            <a:ext cx="985157" cy="365125"/>
          </a:xfrm>
        </p:spPr>
        <p:txBody>
          <a:bodyPr/>
          <a:lstStyle>
            <a:lvl1pPr>
              <a:defRPr sz="900"/>
            </a:lvl1pPr>
          </a:lstStyle>
          <a:p>
            <a:r>
              <a:rPr lang="en-US" dirty="0"/>
              <a:t>20XX</a:t>
            </a:r>
          </a:p>
        </p:txBody>
      </p:sp>
      <p:sp>
        <p:nvSpPr>
          <p:cNvPr id="5" name="Footer Placeholder 4">
            <a:extLst>
              <a:ext uri="{FF2B5EF4-FFF2-40B4-BE49-F238E27FC236}">
                <a16:creationId xmlns:a16="http://schemas.microsoft.com/office/drawing/2014/main" id="{7727F11D-8AF8-44D6-A48B-D8C7779B8B08}"/>
              </a:ext>
            </a:extLst>
          </p:cNvPr>
          <p:cNvSpPr>
            <a:spLocks noGrp="1"/>
          </p:cNvSpPr>
          <p:nvPr>
            <p:ph type="ftr" sz="quarter" idx="11"/>
          </p:nvPr>
        </p:nvSpPr>
        <p:spPr>
          <a:xfrm>
            <a:off x="2669886" y="6356349"/>
            <a:ext cx="2482842" cy="365125"/>
          </a:xfrm>
        </p:spPr>
        <p:txBody>
          <a:bodyPr/>
          <a:lstStyle>
            <a:lvl1pPr>
              <a:defRPr sz="900"/>
            </a:lvl1pPr>
          </a:lstStyle>
          <a:p>
            <a:r>
              <a:rPr lang="en-US" dirty="0"/>
              <a:t>PRESENTATION TITLE</a:t>
            </a:r>
          </a:p>
        </p:txBody>
      </p:sp>
      <p:sp>
        <p:nvSpPr>
          <p:cNvPr id="6" name="Slide Number Placeholder 5">
            <a:extLst>
              <a:ext uri="{FF2B5EF4-FFF2-40B4-BE49-F238E27FC236}">
                <a16:creationId xmlns:a16="http://schemas.microsoft.com/office/drawing/2014/main" id="{658C0879-6B0F-4AF6-A997-EC61DA8964AE}"/>
              </a:ext>
            </a:extLst>
          </p:cNvPr>
          <p:cNvSpPr>
            <a:spLocks noGrp="1"/>
          </p:cNvSpPr>
          <p:nvPr>
            <p:ph type="sldNum" sz="quarter" idx="12"/>
          </p:nvPr>
        </p:nvSpPr>
        <p:spPr>
          <a:xfrm>
            <a:off x="5536305" y="6356350"/>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982124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1362075" y="1671639"/>
            <a:ext cx="5111750"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Text Placeholder 2">
            <a:extLst>
              <a:ext uri="{FF2B5EF4-FFF2-40B4-BE49-F238E27FC236}">
                <a16:creationId xmlns:a16="http://schemas.microsoft.com/office/drawing/2014/main" id="{92FD4279-EA62-4397-878A-73F4948DB176}"/>
              </a:ext>
            </a:extLst>
          </p:cNvPr>
          <p:cNvSpPr>
            <a:spLocks noGrp="1"/>
          </p:cNvSpPr>
          <p:nvPr>
            <p:ph type="body" idx="1"/>
          </p:nvPr>
        </p:nvSpPr>
        <p:spPr>
          <a:xfrm>
            <a:off x="1362075" y="3660774"/>
            <a:ext cx="5111750" cy="1525588"/>
          </a:xfrm>
        </p:spPr>
        <p:txBody>
          <a:bodyPr>
            <a:normAutofit/>
          </a:bodyPr>
          <a:lstStyle>
            <a:lvl1pPr marL="0" indent="0">
              <a:lnSpc>
                <a:spcPct val="100000"/>
              </a:lnSpc>
              <a:buNone/>
              <a:defRPr sz="1400" spc="50" baseline="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9C11EBF9-6826-475B-8079-C11128991BAE}"/>
              </a:ext>
            </a:extLst>
          </p:cNvPr>
          <p:cNvSpPr>
            <a:spLocks noGrp="1"/>
          </p:cNvSpPr>
          <p:nvPr>
            <p:ph type="dt" sz="half" idx="10"/>
          </p:nvPr>
        </p:nvSpPr>
        <p:spPr>
          <a:xfrm>
            <a:off x="838200" y="6356350"/>
            <a:ext cx="1219200" cy="365125"/>
          </a:xfrm>
        </p:spPr>
        <p:txBody>
          <a:bodyPr/>
          <a:lstStyle>
            <a:lvl1pPr>
              <a:defRPr sz="900"/>
            </a:lvl1pPr>
          </a:lstStyle>
          <a:p>
            <a:r>
              <a:rPr lang="en-US" dirty="0"/>
              <a:t>20XX</a:t>
            </a:r>
          </a:p>
        </p:txBody>
      </p:sp>
      <p:sp>
        <p:nvSpPr>
          <p:cNvPr id="5" name="Footer Placeholder 4">
            <a:extLst>
              <a:ext uri="{FF2B5EF4-FFF2-40B4-BE49-F238E27FC236}">
                <a16:creationId xmlns:a16="http://schemas.microsoft.com/office/drawing/2014/main" id="{3FB726A3-DF54-47D2-8C3A-34FD43A19E8E}"/>
              </a:ext>
            </a:extLst>
          </p:cNvPr>
          <p:cNvSpPr>
            <a:spLocks noGrp="1"/>
          </p:cNvSpPr>
          <p:nvPr>
            <p:ph type="ftr" sz="quarter" idx="11"/>
          </p:nvPr>
        </p:nvSpPr>
        <p:spPr>
          <a:xfrm>
            <a:off x="2463800" y="6356350"/>
            <a:ext cx="3479800" cy="365125"/>
          </a:xfrm>
        </p:spPr>
        <p:txBody>
          <a:bodyPr/>
          <a:lstStyle>
            <a:lvl1pPr>
              <a:defRPr sz="900"/>
            </a:lvl1pPr>
          </a:lstStyle>
          <a:p>
            <a:r>
              <a:rPr lang="en-US" dirty="0"/>
              <a:t>PRESENTATION TITLE</a:t>
            </a:r>
          </a:p>
        </p:txBody>
      </p:sp>
      <p:sp>
        <p:nvSpPr>
          <p:cNvPr id="6" name="Slide Number Placeholder 5">
            <a:extLst>
              <a:ext uri="{FF2B5EF4-FFF2-40B4-BE49-F238E27FC236}">
                <a16:creationId xmlns:a16="http://schemas.microsoft.com/office/drawing/2014/main" id="{D0CD125A-4493-4967-9146-841D0EF3BC63}"/>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7" name="Group 6">
            <a:extLst>
              <a:ext uri="{FF2B5EF4-FFF2-40B4-BE49-F238E27FC236}">
                <a16:creationId xmlns:a16="http://schemas.microsoft.com/office/drawing/2014/main" id="{D7A1CF8B-3479-49A3-A30E-2F2ECE962075}"/>
              </a:ext>
            </a:extLst>
          </p:cNvPr>
          <p:cNvGrpSpPr/>
          <p:nvPr userDrawn="1"/>
        </p:nvGrpSpPr>
        <p:grpSpPr>
          <a:xfrm>
            <a:off x="6953250" y="-25401"/>
            <a:ext cx="5238750" cy="6902451"/>
            <a:chOff x="6953250" y="-25401"/>
            <a:chExt cx="5238750" cy="6902451"/>
          </a:xfrm>
        </p:grpSpPr>
        <p:cxnSp>
          <p:nvCxnSpPr>
            <p:cNvPr id="14" name="Straight Connector 13">
              <a:extLst>
                <a:ext uri="{FF2B5EF4-FFF2-40B4-BE49-F238E27FC236}">
                  <a16:creationId xmlns:a16="http://schemas.microsoft.com/office/drawing/2014/main" id="{49FBD260-5143-4B12-B9F8-33E48D548909}"/>
                </a:ext>
              </a:extLst>
            </p:cNvPr>
            <p:cNvCxnSpPr/>
            <p:nvPr userDrawn="1"/>
          </p:nvCxnSpPr>
          <p:spPr>
            <a:xfrm>
              <a:off x="9096375" y="1497012"/>
              <a:ext cx="30956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7F08D6-2CA7-4A5A-BE34-07113DCA535D}"/>
                </a:ext>
              </a:extLst>
            </p:cNvPr>
            <p:cNvCxnSpPr/>
            <p:nvPr userDrawn="1"/>
          </p:nvCxnSpPr>
          <p:spPr>
            <a:xfrm flipH="1">
              <a:off x="6953250" y="-25401"/>
              <a:ext cx="3790950" cy="690245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249735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 preserve="1">
  <p:cSld name="Section Brea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2148840"/>
            <a:ext cx="4179570" cy="1715531"/>
          </a:xfrm>
        </p:spPr>
        <p:txBody>
          <a:bodyPr anchor="b">
            <a:noAutofit/>
          </a:bodyPr>
          <a:lstStyle>
            <a:lvl1pPr algn="l">
              <a:defRPr sz="3600" spc="150" baseline="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p:nvPr>
        </p:nvSpPr>
        <p:spPr>
          <a:xfrm>
            <a:off x="6991350" y="3962003"/>
            <a:ext cx="4179570" cy="365125"/>
          </a:xfrm>
        </p:spPr>
        <p:txBody>
          <a:bodyPr>
            <a:normAutofit/>
          </a:bodyPr>
          <a:lstStyle>
            <a:lvl1pPr marL="0" indent="0" algn="l">
              <a:buNone/>
              <a:defRPr sz="16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5" name="Graphic 4">
            <a:extLst>
              <a:ext uri="{FF2B5EF4-FFF2-40B4-BE49-F238E27FC236}">
                <a16:creationId xmlns:a16="http://schemas.microsoft.com/office/drawing/2014/main" id="{F05D2CCB-CCFC-4A8A-ADA9-C1E4D13B968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828675"/>
            <a:ext cx="5876925" cy="5200650"/>
          </a:xfrm>
          <a:prstGeom prst="rect">
            <a:avLst/>
          </a:prstGeom>
        </p:spPr>
      </p:pic>
    </p:spTree>
    <p:extLst>
      <p:ext uri="{BB962C8B-B14F-4D97-AF65-F5344CB8AC3E}">
        <p14:creationId xmlns:p14="http://schemas.microsoft.com/office/powerpoint/2010/main" val="26995123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
        <p:nvSpPr>
          <p:cNvPr id="7" name="Chart Placeholder 6">
            <a:extLst>
              <a:ext uri="{FF2B5EF4-FFF2-40B4-BE49-F238E27FC236}">
                <a16:creationId xmlns:a16="http://schemas.microsoft.com/office/drawing/2014/main" id="{08AF2DB4-A973-4307-B59C-6058A138835C}"/>
              </a:ext>
            </a:extLst>
          </p:cNvPr>
          <p:cNvSpPr>
            <a:spLocks noGrp="1"/>
          </p:cNvSpPr>
          <p:nvPr>
            <p:ph type="chart" sz="quarter" idx="13"/>
          </p:nvPr>
        </p:nvSpPr>
        <p:spPr>
          <a:xfrm>
            <a:off x="838200" y="2111608"/>
            <a:ext cx="10515600" cy="3744912"/>
          </a:xfrm>
        </p:spPr>
        <p:txBody>
          <a:bodyPr/>
          <a:lstStyle/>
          <a:p>
            <a:r>
              <a:rPr lang="en-US"/>
              <a:t>Click icon to add chart</a:t>
            </a:r>
            <a:endParaRPr lang="en-US" dirty="0"/>
          </a:p>
        </p:txBody>
      </p:sp>
    </p:spTree>
    <p:extLst>
      <p:ext uri="{BB962C8B-B14F-4D97-AF65-F5344CB8AC3E}">
        <p14:creationId xmlns:p14="http://schemas.microsoft.com/office/powerpoint/2010/main" val="14852777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8" name="Table Placeholder 7">
            <a:extLst>
              <a:ext uri="{FF2B5EF4-FFF2-40B4-BE49-F238E27FC236}">
                <a16:creationId xmlns:a16="http://schemas.microsoft.com/office/drawing/2014/main" id="{C3975522-461E-4D79-B5B9-BF9471B54688}"/>
              </a:ext>
            </a:extLst>
          </p:cNvPr>
          <p:cNvSpPr>
            <a:spLocks noGrp="1"/>
          </p:cNvSpPr>
          <p:nvPr>
            <p:ph type="tbl" sz="quarter" idx="14"/>
          </p:nvPr>
        </p:nvSpPr>
        <p:spPr>
          <a:xfrm>
            <a:off x="838200" y="2111381"/>
            <a:ext cx="10515600" cy="3744913"/>
          </a:xfrm>
        </p:spPr>
        <p:txBody>
          <a:bodyPr/>
          <a:lstStyle/>
          <a:p>
            <a:r>
              <a:rPr lang="en-US"/>
              <a:t>Click icon to add table</a:t>
            </a:r>
            <a:endParaRPr lang="en-US" dirty="0"/>
          </a:p>
        </p:txBody>
      </p:sp>
      <p:sp>
        <p:nvSpPr>
          <p:cNvPr id="3" name="Date Placeholder 2">
            <a:extLst>
              <a:ext uri="{FF2B5EF4-FFF2-40B4-BE49-F238E27FC236}">
                <a16:creationId xmlns:a16="http://schemas.microsoft.com/office/drawing/2014/main" id="{7E085D26-FA83-4414-959E-98936A772670}"/>
              </a:ext>
            </a:extLst>
          </p:cNvPr>
          <p:cNvSpPr>
            <a:spLocks noGrp="1"/>
          </p:cNvSpPr>
          <p:nvPr>
            <p:ph type="dt" sz="half" idx="10"/>
          </p:nvPr>
        </p:nvSpPr>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1FB52E93-DE4C-4341-8D83-F0230E38B1A1}"/>
              </a:ext>
            </a:extLst>
          </p:cNvPr>
          <p:cNvSpPr>
            <a:spLocks noGrp="1"/>
          </p:cNvSpPr>
          <p:nvPr>
            <p:ph type="ftr" sz="quarter" idx="11"/>
          </p:nvPr>
        </p:nvSpPr>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AC467230-4A0F-4B18-8BA9-C3B2FDD59CB0}"/>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3370680036"/>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7" name="Graphic 6">
            <a:extLst>
              <a:ext uri="{FF2B5EF4-FFF2-40B4-BE49-F238E27FC236}">
                <a16:creationId xmlns:a16="http://schemas.microsoft.com/office/drawing/2014/main" id="{AEE644D4-F9A4-4237-BD5C-4B97ABA9337E}"/>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5581650" cy="6858000"/>
          </a:xfrm>
          <a:prstGeom prst="rect">
            <a:avLst/>
          </a:prstGeom>
        </p:spPr>
      </p:pic>
      <p:sp>
        <p:nvSpPr>
          <p:cNvPr id="2" name="Title 1">
            <a:extLst>
              <a:ext uri="{FF2B5EF4-FFF2-40B4-BE49-F238E27FC236}">
                <a16:creationId xmlns:a16="http://schemas.microsoft.com/office/drawing/2014/main" id="{C2FF67A8-55FA-435D-A18C-96D63D22B53E}"/>
              </a:ext>
            </a:extLst>
          </p:cNvPr>
          <p:cNvSpPr>
            <a:spLocks noGrp="1"/>
          </p:cNvSpPr>
          <p:nvPr>
            <p:ph type="title" hasCustomPrompt="1"/>
          </p:nvPr>
        </p:nvSpPr>
        <p:spPr>
          <a:xfrm>
            <a:off x="4657724" y="2809875"/>
            <a:ext cx="6696075" cy="1909763"/>
          </a:xfrm>
        </p:spPr>
        <p:txBody>
          <a:bodyPr anchor="b">
            <a:normAutofit/>
          </a:bodyPr>
          <a:lstStyle>
            <a:lvl1pPr>
              <a:defRPr lang="en-US" sz="2800" kern="1200" spc="150" baseline="0" dirty="0">
                <a:solidFill>
                  <a:schemeClr val="tx1"/>
                </a:solidFill>
                <a:latin typeface="+mj-lt"/>
                <a:ea typeface="+mj-ea"/>
                <a:cs typeface="+mj-cs"/>
              </a:defRPr>
            </a:lvl1pPr>
          </a:lstStyle>
          <a:p>
            <a:r>
              <a:rPr lang="en-US"/>
              <a:t>CLICK TO EDIT MASTER TITLE STYLE</a:t>
            </a:r>
          </a:p>
        </p:txBody>
      </p:sp>
      <p:sp>
        <p:nvSpPr>
          <p:cNvPr id="10" name="Subtitle 2">
            <a:extLst>
              <a:ext uri="{FF2B5EF4-FFF2-40B4-BE49-F238E27FC236}">
                <a16:creationId xmlns:a16="http://schemas.microsoft.com/office/drawing/2014/main" id="{104828DA-5EC5-4A00-9A7B-CD9668EF24D1}"/>
              </a:ext>
            </a:extLst>
          </p:cNvPr>
          <p:cNvSpPr>
            <a:spLocks noGrp="1"/>
          </p:cNvSpPr>
          <p:nvPr>
            <p:ph type="subTitle" idx="1"/>
          </p:nvPr>
        </p:nvSpPr>
        <p:spPr>
          <a:xfrm>
            <a:off x="4657725" y="5028803"/>
            <a:ext cx="6696074" cy="365125"/>
          </a:xfrm>
        </p:spPr>
        <p:txBody>
          <a:bodyPr anchor="b">
            <a:normAutofit/>
          </a:bodyPr>
          <a:lstStyle>
            <a:lvl1pPr marL="0" indent="0" algn="l">
              <a:buNone/>
              <a:defRPr sz="1600">
                <a:solidFill>
                  <a:schemeClr val="bg2">
                    <a:lumMod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3" name="Date Placeholder 2">
            <a:extLst>
              <a:ext uri="{FF2B5EF4-FFF2-40B4-BE49-F238E27FC236}">
                <a16:creationId xmlns:a16="http://schemas.microsoft.com/office/drawing/2014/main" id="{D9303E9A-96BC-4283-A6E1-5948AEB119F4}"/>
              </a:ext>
            </a:extLst>
          </p:cNvPr>
          <p:cNvSpPr>
            <a:spLocks noGrp="1"/>
          </p:cNvSpPr>
          <p:nvPr>
            <p:ph type="dt" sz="half" idx="10"/>
          </p:nvPr>
        </p:nvSpPr>
        <p:spPr>
          <a:xfrm>
            <a:off x="4676774" y="6356350"/>
            <a:ext cx="1695450" cy="365125"/>
          </a:xfrm>
        </p:spPr>
        <p:txBody>
          <a:bodyPr/>
          <a:lstStyle>
            <a:lvl1pPr>
              <a:defRPr sz="900"/>
            </a:lvl1pPr>
          </a:lstStyle>
          <a:p>
            <a:r>
              <a:rPr lang="en-US" dirty="0"/>
              <a:t>20XX</a:t>
            </a:r>
          </a:p>
        </p:txBody>
      </p:sp>
      <p:sp>
        <p:nvSpPr>
          <p:cNvPr id="4" name="Footer Placeholder 3">
            <a:extLst>
              <a:ext uri="{FF2B5EF4-FFF2-40B4-BE49-F238E27FC236}">
                <a16:creationId xmlns:a16="http://schemas.microsoft.com/office/drawing/2014/main" id="{45A19C49-052B-4D3E-B227-1D787463CE96}"/>
              </a:ext>
            </a:extLst>
          </p:cNvPr>
          <p:cNvSpPr>
            <a:spLocks noGrp="1"/>
          </p:cNvSpPr>
          <p:nvPr>
            <p:ph type="ftr" sz="quarter" idx="11"/>
          </p:nvPr>
        </p:nvSpPr>
        <p:spPr>
          <a:xfrm>
            <a:off x="6743699" y="6356350"/>
            <a:ext cx="2543175" cy="365125"/>
          </a:xfrm>
        </p:spPr>
        <p:txBody>
          <a:bodyPr/>
          <a:lstStyle>
            <a:lvl1pPr>
              <a:defRPr sz="900"/>
            </a:lvl1pPr>
          </a:lstStyle>
          <a:p>
            <a:r>
              <a:rPr lang="en-US" dirty="0"/>
              <a:t>PRESENTATION TITLE</a:t>
            </a:r>
          </a:p>
        </p:txBody>
      </p:sp>
      <p:sp>
        <p:nvSpPr>
          <p:cNvPr id="5" name="Slide Number Placeholder 4">
            <a:extLst>
              <a:ext uri="{FF2B5EF4-FFF2-40B4-BE49-F238E27FC236}">
                <a16:creationId xmlns:a16="http://schemas.microsoft.com/office/drawing/2014/main" id="{4E5E724A-95F0-41B6-A77E-EDD067272C27}"/>
              </a:ext>
            </a:extLst>
          </p:cNvPr>
          <p:cNvSpPr>
            <a:spLocks noGrp="1"/>
          </p:cNvSpPr>
          <p:nvPr>
            <p:ph type="sldNum" sz="quarter" idx="12"/>
          </p:nvPr>
        </p:nvSpPr>
        <p:spPr>
          <a:xfrm>
            <a:off x="9658350" y="6356350"/>
            <a:ext cx="1695450" cy="365125"/>
          </a:xfrm>
        </p:spPr>
        <p:txBody>
          <a:bodyPr/>
          <a:lstStyle>
            <a:lvl1pPr>
              <a:defRPr sz="900"/>
            </a:lvl1pPr>
          </a:lstStyle>
          <a:p>
            <a:fld id="{A49DFD55-3C28-40EF-9E31-A92D2E4017FF}" type="slidenum">
              <a:rPr lang="en-US" smtClean="0"/>
              <a:pPr/>
              <a:t>‹#›</a:t>
            </a:fld>
            <a:endParaRPr lang="en-US" dirty="0"/>
          </a:p>
        </p:txBody>
      </p:sp>
      <p:cxnSp>
        <p:nvCxnSpPr>
          <p:cNvPr id="9" name="Straight Connector 8">
            <a:extLst>
              <a:ext uri="{FF2B5EF4-FFF2-40B4-BE49-F238E27FC236}">
                <a16:creationId xmlns:a16="http://schemas.microsoft.com/office/drawing/2014/main" id="{BDAC7E4E-FE06-4E90-8107-6B543E5515ED}"/>
              </a:ext>
              <a:ext uri="{C183D7F6-B498-43B3-948B-1728B52AA6E4}">
                <adec:decorative xmlns:adec="http://schemas.microsoft.com/office/drawing/2017/decorative" val="1"/>
              </a:ext>
            </a:extLst>
          </p:cNvPr>
          <p:cNvCxnSpPr/>
          <p:nvPr userDrawn="1"/>
        </p:nvCxnSpPr>
        <p:spPr>
          <a:xfrm flipV="1">
            <a:off x="2209800" y="0"/>
            <a:ext cx="2438400" cy="6858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030656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Slide 4 People">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487181" y="2886074"/>
            <a:ext cx="1845511" cy="1845511"/>
          </a:xfrm>
          <a:solidFill>
            <a:schemeClr val="bg1">
              <a:lumMod val="95000"/>
            </a:schemeClr>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228568" y="5084524"/>
            <a:ext cx="2317707"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487181" y="5464114"/>
            <a:ext cx="1845511"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3836914" y="2886074"/>
            <a:ext cx="1845511" cy="1845511"/>
          </a:xfrm>
          <a:solidFill>
            <a:schemeClr val="bg1">
              <a:lumMod val="95000"/>
            </a:schemeClr>
          </a:solidFill>
        </p:spPr>
        <p:txBody>
          <a:bodyPr/>
          <a:lstStyle/>
          <a:p>
            <a:r>
              <a:rPr lang="en-US"/>
              <a:t>Click icon to add picture</a:t>
            </a:r>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578300" y="5084524"/>
            <a:ext cx="2330816"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36913" y="5478796"/>
            <a:ext cx="1855949"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8" name="Picture Placeholder 10">
            <a:extLst>
              <a:ext uri="{FF2B5EF4-FFF2-40B4-BE49-F238E27FC236}">
                <a16:creationId xmlns:a16="http://schemas.microsoft.com/office/drawing/2014/main" id="{4EBC7D6F-397D-4C5A-AA62-F683F88531A2}"/>
              </a:ext>
            </a:extLst>
          </p:cNvPr>
          <p:cNvSpPr>
            <a:spLocks noGrp="1"/>
          </p:cNvSpPr>
          <p:nvPr>
            <p:ph type="pic" sz="quarter" idx="16"/>
          </p:nvPr>
        </p:nvSpPr>
        <p:spPr>
          <a:xfrm>
            <a:off x="6327578" y="2886074"/>
            <a:ext cx="1845511" cy="1845511"/>
          </a:xfrm>
          <a:solidFill>
            <a:schemeClr val="bg1">
              <a:lumMod val="95000"/>
            </a:schemeClr>
          </a:solidFill>
        </p:spPr>
        <p:txBody>
          <a:bodyPr/>
          <a:lstStyle/>
          <a:p>
            <a:pPr lvl="1"/>
            <a:r>
              <a:rPr lang="en-US"/>
              <a:t>Click icon to add picture</a:t>
            </a:r>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068964" y="5084524"/>
            <a:ext cx="2317707"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327577" y="5478796"/>
            <a:ext cx="1845511"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8747458" y="2886074"/>
            <a:ext cx="1845511" cy="1845511"/>
          </a:xfrm>
          <a:solidFill>
            <a:schemeClr val="bg1">
              <a:lumMod val="95000"/>
            </a:schemeClr>
          </a:solidFill>
        </p:spPr>
        <p:txBody>
          <a:bodyPr/>
          <a:lstStyle/>
          <a:p>
            <a:r>
              <a:rPr lang="en-US"/>
              <a:t>Click icon to add picture</a:t>
            </a:r>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488845" y="5084524"/>
            <a:ext cx="2317706" cy="343061"/>
          </a:xfrm>
        </p:spPr>
        <p:txBody>
          <a:bodyPr anchor="ctr">
            <a:noAutofit/>
          </a:bodyPr>
          <a:lstStyle>
            <a:lvl1pPr marL="0" indent="0" algn="ctr">
              <a:buNone/>
              <a:defRPr lang="en-US" sz="140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7458" y="5464114"/>
            <a:ext cx="1845510" cy="343061"/>
          </a:xfrm>
        </p:spPr>
        <p:txBody>
          <a:bodyPr anchor="t">
            <a:noAutofit/>
          </a:bodyPr>
          <a:lstStyle>
            <a:lvl1pPr marL="0" indent="0" algn="ctr">
              <a:buNone/>
              <a:defRPr lang="en-US" sz="1000" kern="1200" spc="150" baseline="0" dirty="0" smtClean="0">
                <a:solidFill>
                  <a:schemeClr val="tx1"/>
                </a:solidFill>
                <a:latin typeface="+mn-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grpSp>
        <p:nvGrpSpPr>
          <p:cNvPr id="4" name="Group 3">
            <a:extLst>
              <a:ext uri="{FF2B5EF4-FFF2-40B4-BE49-F238E27FC236}">
                <a16:creationId xmlns:a16="http://schemas.microsoft.com/office/drawing/2014/main" id="{73C911F2-9041-416A-B83C-F23B354E063B}"/>
              </a:ext>
              <a:ext uri="{C183D7F6-B498-43B3-948B-1728B52AA6E4}">
                <adec:decorative xmlns:adec="http://schemas.microsoft.com/office/drawing/2017/decorative" val="1"/>
              </a:ext>
            </a:extLst>
          </p:cNvPr>
          <p:cNvGrpSpPr/>
          <p:nvPr userDrawn="1"/>
        </p:nvGrpSpPr>
        <p:grpSpPr>
          <a:xfrm>
            <a:off x="7334250" y="0"/>
            <a:ext cx="4857750" cy="1724025"/>
            <a:chOff x="7334250" y="0"/>
            <a:chExt cx="4857750" cy="1724025"/>
          </a:xfrm>
        </p:grpSpPr>
        <p:cxnSp>
          <p:nvCxnSpPr>
            <p:cNvPr id="10" name="Straight Connector 9">
              <a:extLst>
                <a:ext uri="{FF2B5EF4-FFF2-40B4-BE49-F238E27FC236}">
                  <a16:creationId xmlns:a16="http://schemas.microsoft.com/office/drawing/2014/main" id="{4E4B72DA-52CB-4D39-A342-8857B4D959B2}"/>
                </a:ext>
              </a:extLst>
            </p:cNvPr>
            <p:cNvCxnSpPr/>
            <p:nvPr userDrawn="1"/>
          </p:nvCxnSpPr>
          <p:spPr>
            <a:xfrm flipH="1" flipV="1">
              <a:off x="7334250" y="0"/>
              <a:ext cx="485775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21D9BCDA-DFB7-41A4-A7C7-CEE86CEDCBE5}"/>
                </a:ext>
              </a:extLst>
            </p:cNvPr>
            <p:cNvCxnSpPr>
              <a:cxnSpLocks/>
            </p:cNvCxnSpPr>
            <p:nvPr userDrawn="1"/>
          </p:nvCxnSpPr>
          <p:spPr>
            <a:xfrm>
              <a:off x="11487150" y="0"/>
              <a:ext cx="704850"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951227852"/>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am Slide 8 People">
    <p:bg>
      <p:bgPr>
        <a:solidFill>
          <a:schemeClr val="bg1"/>
        </a:solidFill>
        <a:effectLst/>
      </p:bgPr>
    </p:bg>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187AAB93-862D-455E-9E73-3D0DAEFDEDB4}"/>
              </a:ext>
              <a:ext uri="{C183D7F6-B498-43B3-948B-1728B52AA6E4}">
                <adec:decorative xmlns:adec="http://schemas.microsoft.com/office/drawing/2017/decorative" val="1"/>
              </a:ext>
            </a:extLst>
          </p:cNvPr>
          <p:cNvGrpSpPr/>
          <p:nvPr userDrawn="1"/>
        </p:nvGrpSpPr>
        <p:grpSpPr>
          <a:xfrm>
            <a:off x="0" y="473953"/>
            <a:ext cx="12192000" cy="5621336"/>
            <a:chOff x="0" y="473953"/>
            <a:chExt cx="12192000" cy="5621336"/>
          </a:xfrm>
        </p:grpSpPr>
        <p:pic>
          <p:nvPicPr>
            <p:cNvPr id="13" name="Graphic 12">
              <a:extLst>
                <a:ext uri="{FF2B5EF4-FFF2-40B4-BE49-F238E27FC236}">
                  <a16:creationId xmlns:a16="http://schemas.microsoft.com/office/drawing/2014/main" id="{B0DFD584-E5CF-41EF-B51E-679CE22DDF93}"/>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473953"/>
              <a:ext cx="2057400" cy="1647825"/>
            </a:xfrm>
            <a:prstGeom prst="rect">
              <a:avLst/>
            </a:prstGeom>
          </p:spPr>
        </p:pic>
        <p:pic>
          <p:nvPicPr>
            <p:cNvPr id="14" name="Graphic 13">
              <a:extLst>
                <a:ext uri="{FF2B5EF4-FFF2-40B4-BE49-F238E27FC236}">
                  <a16:creationId xmlns:a16="http://schemas.microsoft.com/office/drawing/2014/main" id="{E5C02DDF-25A6-42C7-9525-F279CE2095C0}"/>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a:off x="11049000" y="5180889"/>
              <a:ext cx="1143000" cy="914400"/>
            </a:xfrm>
            <a:prstGeom prst="rect">
              <a:avLst/>
            </a:prstGeom>
          </p:spPr>
        </p:pic>
      </p:grpSp>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885156" y="892177"/>
            <a:ext cx="8421688" cy="1325563"/>
          </a:xfrm>
        </p:spPr>
        <p:txBody>
          <a:bodyPr>
            <a:normAutofit/>
          </a:bodyPr>
          <a:lstStyle>
            <a:lvl1pPr algn="ctr">
              <a:defRPr lang="en-US" sz="2800" kern="1200" spc="150" baseline="0" dirty="0">
                <a:solidFill>
                  <a:schemeClr val="tx1"/>
                </a:solidFill>
                <a:latin typeface="+mj-lt"/>
                <a:ea typeface="+mj-ea"/>
                <a:cs typeface="+mj-cs"/>
              </a:defRPr>
            </a:lvl1pPr>
          </a:lstStyle>
          <a:p>
            <a:r>
              <a:rPr lang="en-US"/>
              <a:t>CLICK TO EDIT MASTER TITLE STYLE</a:t>
            </a:r>
          </a:p>
        </p:txBody>
      </p:sp>
      <p:sp>
        <p:nvSpPr>
          <p:cNvPr id="11" name="Picture Placeholder 10">
            <a:extLst>
              <a:ext uri="{FF2B5EF4-FFF2-40B4-BE49-F238E27FC236}">
                <a16:creationId xmlns:a16="http://schemas.microsoft.com/office/drawing/2014/main" id="{B0BDE76A-30A6-4268-9656-28A484C3DCC9}"/>
              </a:ext>
            </a:extLst>
          </p:cNvPr>
          <p:cNvSpPr>
            <a:spLocks noGrp="1"/>
          </p:cNvSpPr>
          <p:nvPr>
            <p:ph type="pic" sz="quarter" idx="14"/>
          </p:nvPr>
        </p:nvSpPr>
        <p:spPr>
          <a:xfrm>
            <a:off x="1877176" y="2428875"/>
            <a:ext cx="1066800" cy="1066800"/>
          </a:xfrm>
          <a:solidFill>
            <a:schemeClr val="tx1"/>
          </a:solidFill>
        </p:spPr>
        <p:txBody>
          <a:bodyPr>
            <a:normAutofit/>
          </a:bodyPr>
          <a:lstStyle>
            <a:lvl1pPr marL="0" indent="0" algn="l">
              <a:lnSpc>
                <a:spcPct val="100000"/>
              </a:lnSpc>
              <a:buFont typeface="Arial" panose="020B0604020202020204" pitchFamily="34" charset="0"/>
              <a:buNone/>
              <a:defRPr sz="900">
                <a:solidFill>
                  <a:sysClr val="windowText" lastClr="000000"/>
                </a:solidFill>
              </a:defRPr>
            </a:lvl1pPr>
          </a:lstStyle>
          <a:p>
            <a:r>
              <a:rPr lang="en-US"/>
              <a:t>Click icon to add picture</a:t>
            </a:r>
            <a:endParaRPr lang="en-US" dirty="0"/>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1500168"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6" name="Text Placeholder 2">
            <a:extLst>
              <a:ext uri="{FF2B5EF4-FFF2-40B4-BE49-F238E27FC236}">
                <a16:creationId xmlns:a16="http://schemas.microsoft.com/office/drawing/2014/main" id="{A02C0876-23F7-41FA-9AC9-721097D1A3CD}"/>
              </a:ext>
            </a:extLst>
          </p:cNvPr>
          <p:cNvSpPr>
            <a:spLocks noGrp="1"/>
          </p:cNvSpPr>
          <p:nvPr>
            <p:ph type="body" idx="21" hasCustomPrompt="1"/>
          </p:nvPr>
        </p:nvSpPr>
        <p:spPr>
          <a:xfrm>
            <a:off x="1500168" y="3809747"/>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7" name="Picture Placeholder 10">
            <a:extLst>
              <a:ext uri="{FF2B5EF4-FFF2-40B4-BE49-F238E27FC236}">
                <a16:creationId xmlns:a16="http://schemas.microsoft.com/office/drawing/2014/main" id="{C4CA5C9C-91D5-44B1-A82A-A49732B4691A}"/>
              </a:ext>
            </a:extLst>
          </p:cNvPr>
          <p:cNvSpPr>
            <a:spLocks noGrp="1"/>
          </p:cNvSpPr>
          <p:nvPr>
            <p:ph type="pic" sz="quarter" idx="15"/>
          </p:nvPr>
        </p:nvSpPr>
        <p:spPr>
          <a:xfrm>
            <a:off x="4226270"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3" name="Text Placeholder 2">
            <a:extLst>
              <a:ext uri="{FF2B5EF4-FFF2-40B4-BE49-F238E27FC236}">
                <a16:creationId xmlns:a16="http://schemas.microsoft.com/office/drawing/2014/main" id="{572D0301-10F1-41B4-BEF8-C53FA4D66214}"/>
              </a:ext>
            </a:extLst>
          </p:cNvPr>
          <p:cNvSpPr>
            <a:spLocks noGrp="1"/>
          </p:cNvSpPr>
          <p:nvPr>
            <p:ph type="body" idx="18" hasCustomPrompt="1"/>
          </p:nvPr>
        </p:nvSpPr>
        <p:spPr>
          <a:xfrm>
            <a:off x="3849262"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7" name="Text Placeholder 2">
            <a:extLst>
              <a:ext uri="{FF2B5EF4-FFF2-40B4-BE49-F238E27FC236}">
                <a16:creationId xmlns:a16="http://schemas.microsoft.com/office/drawing/2014/main" id="{7ADEB263-F204-4A78-A5E0-7361EFE0B921}"/>
              </a:ext>
            </a:extLst>
          </p:cNvPr>
          <p:cNvSpPr>
            <a:spLocks noGrp="1"/>
          </p:cNvSpPr>
          <p:nvPr>
            <p:ph type="body" idx="22" hasCustomPrompt="1"/>
          </p:nvPr>
        </p:nvSpPr>
        <p:spPr>
          <a:xfrm>
            <a:off x="3849262" y="3809747"/>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32" name="Picture Placeholder 10">
            <a:extLst>
              <a:ext uri="{FF2B5EF4-FFF2-40B4-BE49-F238E27FC236}">
                <a16:creationId xmlns:a16="http://schemas.microsoft.com/office/drawing/2014/main" id="{1938DB4D-239F-4E8E-8802-0470B0131189}"/>
              </a:ext>
            </a:extLst>
          </p:cNvPr>
          <p:cNvSpPr>
            <a:spLocks noGrp="1"/>
          </p:cNvSpPr>
          <p:nvPr>
            <p:ph type="pic" sz="quarter" idx="37"/>
          </p:nvPr>
        </p:nvSpPr>
        <p:spPr>
          <a:xfrm>
            <a:off x="6655584"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4" name="Text Placeholder 2">
            <a:extLst>
              <a:ext uri="{FF2B5EF4-FFF2-40B4-BE49-F238E27FC236}">
                <a16:creationId xmlns:a16="http://schemas.microsoft.com/office/drawing/2014/main" id="{E767B9DE-7410-43CC-90CF-52D67EF03D48}"/>
              </a:ext>
            </a:extLst>
          </p:cNvPr>
          <p:cNvSpPr>
            <a:spLocks noGrp="1"/>
          </p:cNvSpPr>
          <p:nvPr>
            <p:ph type="body" idx="19" hasCustomPrompt="1"/>
          </p:nvPr>
        </p:nvSpPr>
        <p:spPr>
          <a:xfrm>
            <a:off x="6198355" y="3654378"/>
            <a:ext cx="2105135"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28" name="Text Placeholder 2">
            <a:extLst>
              <a:ext uri="{FF2B5EF4-FFF2-40B4-BE49-F238E27FC236}">
                <a16:creationId xmlns:a16="http://schemas.microsoft.com/office/drawing/2014/main" id="{103678F5-B025-46E2-BD45-E77861487165}"/>
              </a:ext>
            </a:extLst>
          </p:cNvPr>
          <p:cNvSpPr>
            <a:spLocks noGrp="1"/>
          </p:cNvSpPr>
          <p:nvPr>
            <p:ph type="body" idx="23" hasCustomPrompt="1"/>
          </p:nvPr>
        </p:nvSpPr>
        <p:spPr>
          <a:xfrm>
            <a:off x="6095999" y="3809747"/>
            <a:ext cx="2299855"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19" name="Picture Placeholder 10">
            <a:extLst>
              <a:ext uri="{FF2B5EF4-FFF2-40B4-BE49-F238E27FC236}">
                <a16:creationId xmlns:a16="http://schemas.microsoft.com/office/drawing/2014/main" id="{92E6B581-A522-4758-A9A4-8B9C7B860CF2}"/>
              </a:ext>
            </a:extLst>
          </p:cNvPr>
          <p:cNvSpPr>
            <a:spLocks noGrp="1"/>
          </p:cNvSpPr>
          <p:nvPr>
            <p:ph type="pic" sz="quarter" idx="17"/>
          </p:nvPr>
        </p:nvSpPr>
        <p:spPr>
          <a:xfrm>
            <a:off x="9136814" y="2428875"/>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25" name="Text Placeholder 2">
            <a:extLst>
              <a:ext uri="{FF2B5EF4-FFF2-40B4-BE49-F238E27FC236}">
                <a16:creationId xmlns:a16="http://schemas.microsoft.com/office/drawing/2014/main" id="{E13DFE1F-4534-4828-990E-B052F51FC65C}"/>
              </a:ext>
            </a:extLst>
          </p:cNvPr>
          <p:cNvSpPr>
            <a:spLocks noGrp="1"/>
          </p:cNvSpPr>
          <p:nvPr>
            <p:ph type="body" idx="20" hasCustomPrompt="1"/>
          </p:nvPr>
        </p:nvSpPr>
        <p:spPr>
          <a:xfrm>
            <a:off x="8759806" y="3654378"/>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29" name="Text Placeholder 2">
            <a:extLst>
              <a:ext uri="{FF2B5EF4-FFF2-40B4-BE49-F238E27FC236}">
                <a16:creationId xmlns:a16="http://schemas.microsoft.com/office/drawing/2014/main" id="{7E3F385B-4DD9-4F3C-A02B-179B9FA61292}"/>
              </a:ext>
            </a:extLst>
          </p:cNvPr>
          <p:cNvSpPr>
            <a:spLocks noGrp="1"/>
          </p:cNvSpPr>
          <p:nvPr>
            <p:ph type="body" idx="24" hasCustomPrompt="1"/>
          </p:nvPr>
        </p:nvSpPr>
        <p:spPr>
          <a:xfrm>
            <a:off x="8744480" y="3809747"/>
            <a:ext cx="1844126"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5" name="Picture Placeholder 10">
            <a:extLst>
              <a:ext uri="{FF2B5EF4-FFF2-40B4-BE49-F238E27FC236}">
                <a16:creationId xmlns:a16="http://schemas.microsoft.com/office/drawing/2014/main" id="{1EBAEB1D-A7F9-4F90-B642-4277D3802BAB}"/>
              </a:ext>
            </a:extLst>
          </p:cNvPr>
          <p:cNvSpPr>
            <a:spLocks noGrp="1"/>
          </p:cNvSpPr>
          <p:nvPr>
            <p:ph type="pic" sz="quarter" idx="26"/>
          </p:nvPr>
        </p:nvSpPr>
        <p:spPr>
          <a:xfrm>
            <a:off x="1877176"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54" name="Text Placeholder 2">
            <a:extLst>
              <a:ext uri="{FF2B5EF4-FFF2-40B4-BE49-F238E27FC236}">
                <a16:creationId xmlns:a16="http://schemas.microsoft.com/office/drawing/2014/main" id="{22930C5B-603C-494E-A467-8B394D01D406}"/>
              </a:ext>
            </a:extLst>
          </p:cNvPr>
          <p:cNvSpPr>
            <a:spLocks noGrp="1"/>
          </p:cNvSpPr>
          <p:nvPr>
            <p:ph type="body" idx="25" hasCustomPrompt="1"/>
          </p:nvPr>
        </p:nvSpPr>
        <p:spPr>
          <a:xfrm>
            <a:off x="1500168"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2" name="Text Placeholder 2">
            <a:extLst>
              <a:ext uri="{FF2B5EF4-FFF2-40B4-BE49-F238E27FC236}">
                <a16:creationId xmlns:a16="http://schemas.microsoft.com/office/drawing/2014/main" id="{540C455F-A23B-493F-B95E-AB485D91DA6A}"/>
              </a:ext>
            </a:extLst>
          </p:cNvPr>
          <p:cNvSpPr>
            <a:spLocks noGrp="1"/>
          </p:cNvSpPr>
          <p:nvPr>
            <p:ph type="body" idx="33" hasCustomPrompt="1"/>
          </p:nvPr>
        </p:nvSpPr>
        <p:spPr>
          <a:xfrm>
            <a:off x="1500168" y="5668583"/>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56" name="Picture Placeholder 10">
            <a:extLst>
              <a:ext uri="{FF2B5EF4-FFF2-40B4-BE49-F238E27FC236}">
                <a16:creationId xmlns:a16="http://schemas.microsoft.com/office/drawing/2014/main" id="{9461A69E-14C8-4325-89AF-D4257C1C05BA}"/>
              </a:ext>
            </a:extLst>
          </p:cNvPr>
          <p:cNvSpPr>
            <a:spLocks noGrp="1"/>
          </p:cNvSpPr>
          <p:nvPr>
            <p:ph type="pic" sz="quarter" idx="27"/>
          </p:nvPr>
        </p:nvSpPr>
        <p:spPr>
          <a:xfrm>
            <a:off x="4226270"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59" name="Text Placeholder 2">
            <a:extLst>
              <a:ext uri="{FF2B5EF4-FFF2-40B4-BE49-F238E27FC236}">
                <a16:creationId xmlns:a16="http://schemas.microsoft.com/office/drawing/2014/main" id="{6D1C374C-DAF7-40EF-B279-4EC7A2AFE6A2}"/>
              </a:ext>
            </a:extLst>
          </p:cNvPr>
          <p:cNvSpPr>
            <a:spLocks noGrp="1"/>
          </p:cNvSpPr>
          <p:nvPr>
            <p:ph type="body" idx="30" hasCustomPrompt="1"/>
          </p:nvPr>
        </p:nvSpPr>
        <p:spPr>
          <a:xfrm>
            <a:off x="3849262"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3" name="Text Placeholder 2">
            <a:extLst>
              <a:ext uri="{FF2B5EF4-FFF2-40B4-BE49-F238E27FC236}">
                <a16:creationId xmlns:a16="http://schemas.microsoft.com/office/drawing/2014/main" id="{421FF438-E4E8-4643-BCB3-4A1C12429042}"/>
              </a:ext>
            </a:extLst>
          </p:cNvPr>
          <p:cNvSpPr>
            <a:spLocks noGrp="1"/>
          </p:cNvSpPr>
          <p:nvPr>
            <p:ph type="body" idx="34" hasCustomPrompt="1"/>
          </p:nvPr>
        </p:nvSpPr>
        <p:spPr>
          <a:xfrm>
            <a:off x="3849262" y="5668583"/>
            <a:ext cx="1828800"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3" name="Picture Placeholder 10">
            <a:extLst>
              <a:ext uri="{FF2B5EF4-FFF2-40B4-BE49-F238E27FC236}">
                <a16:creationId xmlns:a16="http://schemas.microsoft.com/office/drawing/2014/main" id="{E029C5CA-EDDA-4BF9-9051-8B09E98EE1E2}"/>
              </a:ext>
            </a:extLst>
          </p:cNvPr>
          <p:cNvSpPr>
            <a:spLocks noGrp="1"/>
          </p:cNvSpPr>
          <p:nvPr>
            <p:ph type="pic" sz="quarter" idx="38"/>
          </p:nvPr>
        </p:nvSpPr>
        <p:spPr>
          <a:xfrm>
            <a:off x="6655584"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60" name="Text Placeholder 2">
            <a:extLst>
              <a:ext uri="{FF2B5EF4-FFF2-40B4-BE49-F238E27FC236}">
                <a16:creationId xmlns:a16="http://schemas.microsoft.com/office/drawing/2014/main" id="{D4FEDD19-A7BA-45BB-93A0-F1E896C9F26D}"/>
              </a:ext>
            </a:extLst>
          </p:cNvPr>
          <p:cNvSpPr>
            <a:spLocks noGrp="1"/>
          </p:cNvSpPr>
          <p:nvPr>
            <p:ph type="body" idx="31" hasCustomPrompt="1"/>
          </p:nvPr>
        </p:nvSpPr>
        <p:spPr>
          <a:xfrm>
            <a:off x="633992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4" name="Text Placeholder 2">
            <a:extLst>
              <a:ext uri="{FF2B5EF4-FFF2-40B4-BE49-F238E27FC236}">
                <a16:creationId xmlns:a16="http://schemas.microsoft.com/office/drawing/2014/main" id="{A12F0175-7AEE-46B1-9590-D4A427680DC7}"/>
              </a:ext>
            </a:extLst>
          </p:cNvPr>
          <p:cNvSpPr>
            <a:spLocks noGrp="1"/>
          </p:cNvSpPr>
          <p:nvPr>
            <p:ph type="body" idx="35" hasCustomPrompt="1"/>
          </p:nvPr>
        </p:nvSpPr>
        <p:spPr>
          <a:xfrm>
            <a:off x="6339926" y="5668583"/>
            <a:ext cx="1813474"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a:t>
            </a:r>
          </a:p>
        </p:txBody>
      </p:sp>
      <p:sp>
        <p:nvSpPr>
          <p:cNvPr id="58" name="Picture Placeholder 10">
            <a:extLst>
              <a:ext uri="{FF2B5EF4-FFF2-40B4-BE49-F238E27FC236}">
                <a16:creationId xmlns:a16="http://schemas.microsoft.com/office/drawing/2014/main" id="{622ED9F4-EB9B-4588-8501-BFECB846EE73}"/>
              </a:ext>
            </a:extLst>
          </p:cNvPr>
          <p:cNvSpPr>
            <a:spLocks noGrp="1"/>
          </p:cNvSpPr>
          <p:nvPr>
            <p:ph type="pic" sz="quarter" idx="29"/>
          </p:nvPr>
        </p:nvSpPr>
        <p:spPr>
          <a:xfrm>
            <a:off x="9136814" y="4287711"/>
            <a:ext cx="1066800" cy="1066800"/>
          </a:xfrm>
          <a:solidFill>
            <a:schemeClr val="tx1"/>
          </a:solidFill>
        </p:spPr>
        <p:txBody>
          <a:bodyPr>
            <a:normAutofit/>
          </a:bodyPr>
          <a:lstStyle>
            <a:lvl1pPr marL="0" indent="0" algn="l">
              <a:lnSpc>
                <a:spcPct val="100000"/>
              </a:lnSpc>
              <a:buNone/>
              <a:defRPr sz="900">
                <a:solidFill>
                  <a:sysClr val="windowText" lastClr="000000"/>
                </a:solidFill>
              </a:defRPr>
            </a:lvl1pPr>
          </a:lstStyle>
          <a:p>
            <a:r>
              <a:rPr lang="en-US"/>
              <a:t>Click icon to add picture</a:t>
            </a:r>
            <a:endParaRPr lang="en-US" dirty="0"/>
          </a:p>
        </p:txBody>
      </p:sp>
      <p:sp>
        <p:nvSpPr>
          <p:cNvPr id="61" name="Text Placeholder 2">
            <a:extLst>
              <a:ext uri="{FF2B5EF4-FFF2-40B4-BE49-F238E27FC236}">
                <a16:creationId xmlns:a16="http://schemas.microsoft.com/office/drawing/2014/main" id="{5026D39F-46AB-4680-9A52-F367344A3531}"/>
              </a:ext>
            </a:extLst>
          </p:cNvPr>
          <p:cNvSpPr>
            <a:spLocks noGrp="1"/>
          </p:cNvSpPr>
          <p:nvPr>
            <p:ph type="body" idx="32" hasCustomPrompt="1"/>
          </p:nvPr>
        </p:nvSpPr>
        <p:spPr>
          <a:xfrm>
            <a:off x="8759806" y="5513214"/>
            <a:ext cx="1828800" cy="343061"/>
          </a:xfrm>
        </p:spPr>
        <p:txBody>
          <a:bodyPr anchor="t">
            <a:noAutofit/>
          </a:bodyPr>
          <a:lstStyle>
            <a:lvl1pPr marL="0" indent="0" algn="ctr">
              <a:buNone/>
              <a:defRPr lang="en-US" sz="1050" kern="1200" spc="1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65" name="Text Placeholder 2">
            <a:extLst>
              <a:ext uri="{FF2B5EF4-FFF2-40B4-BE49-F238E27FC236}">
                <a16:creationId xmlns:a16="http://schemas.microsoft.com/office/drawing/2014/main" id="{04E11FE2-6320-4E8C-A5B3-8104AF329ADA}"/>
              </a:ext>
            </a:extLst>
          </p:cNvPr>
          <p:cNvSpPr>
            <a:spLocks noGrp="1"/>
          </p:cNvSpPr>
          <p:nvPr>
            <p:ph type="body" idx="36" hasCustomPrompt="1"/>
          </p:nvPr>
        </p:nvSpPr>
        <p:spPr>
          <a:xfrm>
            <a:off x="8744480" y="5668583"/>
            <a:ext cx="1844126" cy="343061"/>
          </a:xfrm>
        </p:spPr>
        <p:txBody>
          <a:bodyPr anchor="ctr">
            <a:noAutofit/>
          </a:bodyPr>
          <a:lstStyle>
            <a:lvl1pPr marL="0" indent="0" algn="ctr">
              <a:buNone/>
              <a:defRPr lang="en-US" sz="900" kern="1200" spc="15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7" name="Date Placeholder 6">
            <a:extLst>
              <a:ext uri="{FF2B5EF4-FFF2-40B4-BE49-F238E27FC236}">
                <a16:creationId xmlns:a16="http://schemas.microsoft.com/office/drawing/2014/main" id="{F255C16C-AA88-4BBF-8040-11ECFED618E0}"/>
              </a:ext>
            </a:extLst>
          </p:cNvPr>
          <p:cNvSpPr>
            <a:spLocks noGrp="1"/>
          </p:cNvSpPr>
          <p:nvPr>
            <p:ph type="dt" sz="half" idx="10"/>
          </p:nvPr>
        </p:nvSpPr>
        <p:spPr/>
        <p:txBody>
          <a:bodyPr/>
          <a:lstStyle>
            <a:lvl1pPr>
              <a:defRPr sz="900">
                <a:solidFill>
                  <a:srgbClr val="898989"/>
                </a:solidFill>
              </a:defRPr>
            </a:lvl1pPr>
          </a:lstStyle>
          <a:p>
            <a:r>
              <a:rPr lang="en-US" dirty="0"/>
              <a:t>20XX</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p:txBody>
          <a:bodyPr/>
          <a:lstStyle>
            <a:lvl1pPr>
              <a:defRPr sz="900">
                <a:solidFill>
                  <a:srgbClr val="898989"/>
                </a:solidFill>
              </a:defRPr>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solidFill>
                  <a:srgbClr val="898989"/>
                </a:solidFill>
              </a:defRPr>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857120649"/>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4C17E5-24ED-44BC-BA50-02EF903552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33D101-3AF0-4F06-90ED-B83615C36C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AE9FDE-AF95-49F8-A927-35A23C9E65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r>
              <a:rPr lang="en-US" dirty="0"/>
              <a:t>20XX</a:t>
            </a:r>
          </a:p>
        </p:txBody>
      </p:sp>
      <p:sp>
        <p:nvSpPr>
          <p:cNvPr id="5" name="Footer Placeholder 4">
            <a:extLst>
              <a:ext uri="{FF2B5EF4-FFF2-40B4-BE49-F238E27FC236}">
                <a16:creationId xmlns:a16="http://schemas.microsoft.com/office/drawing/2014/main" id="{CC2E900D-8FF9-4E80-860D-89C2D3B4E4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1A66A0C-1415-46A3-A1FF-BE18C70873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9DFD55-3C28-40EF-9E31-A92D2E4017FF}" type="slidenum">
              <a:rPr lang="en-US" smtClean="0"/>
              <a:t>‹#›</a:t>
            </a:fld>
            <a:endParaRPr lang="en-US" dirty="0"/>
          </a:p>
        </p:txBody>
      </p:sp>
    </p:spTree>
    <p:extLst>
      <p:ext uri="{BB962C8B-B14F-4D97-AF65-F5344CB8AC3E}">
        <p14:creationId xmlns:p14="http://schemas.microsoft.com/office/powerpoint/2010/main" val="23190612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1" r:id="rId4"/>
    <p:sldLayoutId id="2147483666" r:id="rId5"/>
    <p:sldLayoutId id="2147483667" r:id="rId6"/>
    <p:sldLayoutId id="2147483654" r:id="rId7"/>
    <p:sldLayoutId id="2147483663" r:id="rId8"/>
    <p:sldLayoutId id="2147483662" r:id="rId9"/>
    <p:sldLayoutId id="2147483668" r:id="rId10"/>
    <p:sldLayoutId id="2147483652" r:id="rId11"/>
    <p:sldLayoutId id="2147483653" r:id="rId12"/>
    <p:sldLayoutId id="2147483660" r:id="rId13"/>
    <p:sldLayoutId id="2147483664" r:id="rId14"/>
    <p:sldLayoutId id="2147483665" r:id="rId15"/>
  </p:sldLayoutIdLst>
  <p:hf hdr="0"/>
  <p:txStyles>
    <p:titleStyle>
      <a:lvl1pPr algn="l" defTabSz="914400" rtl="0" eaLnBrk="1" latinLnBrk="0" hangingPunct="1">
        <a:lnSpc>
          <a:spcPct val="90000"/>
        </a:lnSpc>
        <a:spcBef>
          <a:spcPct val="0"/>
        </a:spcBef>
        <a:buNone/>
        <a:defRPr sz="44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png"/><Relationship Id="rId1" Type="http://schemas.openxmlformats.org/officeDocument/2006/relationships/slideLayout" Target="../slideLayouts/slideLayout13.xml"/></Relationships>
</file>

<file path=ppt/slides/_rels/slide17.xml.rels><?xml version="1.0" encoding="UTF-8" standalone="yes"?>
<Relationships xmlns="http://schemas.openxmlformats.org/package/2006/relationships"><Relationship Id="rId2" Type="http://schemas.openxmlformats.org/officeDocument/2006/relationships/image" Target="../media/image33.jpeg"/><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6.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2" Type="http://schemas.openxmlformats.org/officeDocument/2006/relationships/image" Target="../media/image40.png"/><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3" Type="http://schemas.openxmlformats.org/officeDocument/2006/relationships/hyperlink" Target="https://youtu.be/HuEdO7g6R2Q" TargetMode="External"/><Relationship Id="rId2" Type="http://schemas.openxmlformats.org/officeDocument/2006/relationships/hyperlink" Target="mailto:lijoj@mail.smu.edu" TargetMode="External"/><Relationship Id="rId1" Type="http://schemas.openxmlformats.org/officeDocument/2006/relationships/slideLayout" Target="../slideLayouts/slideLayout15.xml"/></Relationships>
</file>

<file path=ppt/slides/_rels/slide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75451-6A4B-484B-9ED1-353CCE25B0F4}"/>
              </a:ext>
            </a:extLst>
          </p:cNvPr>
          <p:cNvSpPr>
            <a:spLocks noGrp="1"/>
          </p:cNvSpPr>
          <p:nvPr>
            <p:ph type="ctrTitle"/>
          </p:nvPr>
        </p:nvSpPr>
        <p:spPr>
          <a:xfrm>
            <a:off x="6416040" y="4434840"/>
            <a:ext cx="4941771" cy="1122202"/>
          </a:xfrm>
        </p:spPr>
        <p:txBody>
          <a:bodyPr/>
          <a:lstStyle/>
          <a:p>
            <a:r>
              <a:rPr lang="en-US" dirty="0"/>
              <a:t>CRAFT BEER CASE STUDY</a:t>
            </a:r>
          </a:p>
        </p:txBody>
      </p:sp>
      <p:sp>
        <p:nvSpPr>
          <p:cNvPr id="3" name="Subtitle 2">
            <a:extLst>
              <a:ext uri="{FF2B5EF4-FFF2-40B4-BE49-F238E27FC236}">
                <a16:creationId xmlns:a16="http://schemas.microsoft.com/office/drawing/2014/main" id="{0236A1B4-B8D1-4A72-8E20-0703F54BF1FE}"/>
              </a:ext>
            </a:extLst>
          </p:cNvPr>
          <p:cNvSpPr>
            <a:spLocks noGrp="1"/>
          </p:cNvSpPr>
          <p:nvPr>
            <p:ph type="subTitle" idx="1"/>
          </p:nvPr>
        </p:nvSpPr>
        <p:spPr>
          <a:xfrm>
            <a:off x="6416041" y="5586890"/>
            <a:ext cx="4941770" cy="396660"/>
          </a:xfrm>
        </p:spPr>
        <p:txBody>
          <a:bodyPr>
            <a:normAutofit/>
          </a:bodyPr>
          <a:lstStyle/>
          <a:p>
            <a:r>
              <a:rPr lang="en-US" dirty="0"/>
              <a:t>LIJO JACOB, JAKE RASTBERGER</a:t>
            </a:r>
          </a:p>
        </p:txBody>
      </p:sp>
    </p:spTree>
    <p:extLst>
      <p:ext uri="{BB962C8B-B14F-4D97-AF65-F5344CB8AC3E}">
        <p14:creationId xmlns:p14="http://schemas.microsoft.com/office/powerpoint/2010/main" val="25860588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A0637-CCAA-425E-A57A-6205AFDC8B8C}"/>
              </a:ext>
            </a:extLst>
          </p:cNvPr>
          <p:cNvSpPr>
            <a:spLocks noGrp="1"/>
          </p:cNvSpPr>
          <p:nvPr>
            <p:ph type="title"/>
          </p:nvPr>
        </p:nvSpPr>
        <p:spPr>
          <a:xfrm>
            <a:off x="1885156" y="73622"/>
            <a:ext cx="8421688" cy="823913"/>
          </a:xfrm>
        </p:spPr>
        <p:txBody>
          <a:bodyPr/>
          <a:lstStyle/>
          <a:p>
            <a:r>
              <a:rPr lang="en-US" dirty="0"/>
              <a:t>NA Style</a:t>
            </a:r>
          </a:p>
        </p:txBody>
      </p:sp>
      <p:sp>
        <p:nvSpPr>
          <p:cNvPr id="11" name="Slide Number Placeholder 10">
            <a:extLst>
              <a:ext uri="{FF2B5EF4-FFF2-40B4-BE49-F238E27FC236}">
                <a16:creationId xmlns:a16="http://schemas.microsoft.com/office/drawing/2014/main" id="{7AE81C1E-A7C3-40CD-9C11-0C03A2221292}"/>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10</a:t>
            </a:fld>
            <a:endParaRPr lang="en-US" dirty="0"/>
          </a:p>
        </p:txBody>
      </p:sp>
      <p:sp>
        <p:nvSpPr>
          <p:cNvPr id="5" name="TextBox 4">
            <a:extLst>
              <a:ext uri="{FF2B5EF4-FFF2-40B4-BE49-F238E27FC236}">
                <a16:creationId xmlns:a16="http://schemas.microsoft.com/office/drawing/2014/main" id="{44F06336-C2F0-DC58-C61E-F0918FEC17BE}"/>
              </a:ext>
            </a:extLst>
          </p:cNvPr>
          <p:cNvSpPr txBox="1"/>
          <p:nvPr/>
        </p:nvSpPr>
        <p:spPr>
          <a:xfrm>
            <a:off x="1118587" y="1946001"/>
            <a:ext cx="4572000" cy="923330"/>
          </a:xfrm>
          <a:prstGeom prst="rect">
            <a:avLst/>
          </a:prstGeom>
          <a:noFill/>
        </p:spPr>
        <p:txBody>
          <a:bodyPr wrap="square" rtlCol="0">
            <a:spAutoFit/>
          </a:bodyPr>
          <a:lstStyle/>
          <a:p>
            <a:r>
              <a:rPr lang="en-US" dirty="0"/>
              <a:t>Removed beers with missing Styles as no way to impute the data.</a:t>
            </a:r>
          </a:p>
          <a:p>
            <a:endParaRPr lang="en-US" dirty="0"/>
          </a:p>
        </p:txBody>
      </p:sp>
      <p:pic>
        <p:nvPicPr>
          <p:cNvPr id="4" name="Picture 3">
            <a:extLst>
              <a:ext uri="{FF2B5EF4-FFF2-40B4-BE49-F238E27FC236}">
                <a16:creationId xmlns:a16="http://schemas.microsoft.com/office/drawing/2014/main" id="{4F1745C2-E410-3C88-1212-84153CEBB8C1}"/>
              </a:ext>
            </a:extLst>
          </p:cNvPr>
          <p:cNvPicPr>
            <a:picLocks noChangeAspect="1"/>
          </p:cNvPicPr>
          <p:nvPr/>
        </p:nvPicPr>
        <p:blipFill>
          <a:blip r:embed="rId2"/>
          <a:stretch>
            <a:fillRect/>
          </a:stretch>
        </p:blipFill>
        <p:spPr>
          <a:xfrm>
            <a:off x="5984618" y="2065930"/>
            <a:ext cx="5747225" cy="679570"/>
          </a:xfrm>
          <a:prstGeom prst="rect">
            <a:avLst/>
          </a:prstGeom>
        </p:spPr>
      </p:pic>
    </p:spTree>
    <p:extLst>
      <p:ext uri="{BB962C8B-B14F-4D97-AF65-F5344CB8AC3E}">
        <p14:creationId xmlns:p14="http://schemas.microsoft.com/office/powerpoint/2010/main" val="327276148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991350" y="2148840"/>
            <a:ext cx="4179570" cy="1715531"/>
          </a:xfrm>
        </p:spPr>
        <p:txBody>
          <a:bodyPr/>
          <a:lstStyle/>
          <a:p>
            <a:r>
              <a:rPr lang="en-US" dirty="0"/>
              <a:t>ABV &amp; IBU</a:t>
            </a:r>
          </a:p>
        </p:txBody>
      </p:sp>
    </p:spTree>
    <p:extLst>
      <p:ext uri="{BB962C8B-B14F-4D97-AF65-F5344CB8AC3E}">
        <p14:creationId xmlns:p14="http://schemas.microsoft.com/office/powerpoint/2010/main" val="99147486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A0637-CCAA-425E-A57A-6205AFDC8B8C}"/>
              </a:ext>
            </a:extLst>
          </p:cNvPr>
          <p:cNvSpPr>
            <a:spLocks noGrp="1"/>
          </p:cNvSpPr>
          <p:nvPr>
            <p:ph type="title"/>
          </p:nvPr>
        </p:nvSpPr>
        <p:spPr>
          <a:xfrm>
            <a:off x="1885156" y="73622"/>
            <a:ext cx="8421688" cy="823913"/>
          </a:xfrm>
        </p:spPr>
        <p:txBody>
          <a:bodyPr/>
          <a:lstStyle/>
          <a:p>
            <a:r>
              <a:rPr lang="en-US" dirty="0"/>
              <a:t>Median ABV</a:t>
            </a:r>
          </a:p>
        </p:txBody>
      </p:sp>
      <p:sp>
        <p:nvSpPr>
          <p:cNvPr id="11" name="Slide Number Placeholder 10">
            <a:extLst>
              <a:ext uri="{FF2B5EF4-FFF2-40B4-BE49-F238E27FC236}">
                <a16:creationId xmlns:a16="http://schemas.microsoft.com/office/drawing/2014/main" id="{7AE81C1E-A7C3-40CD-9C11-0C03A2221292}"/>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12</a:t>
            </a:fld>
            <a:endParaRPr lang="en-US" dirty="0"/>
          </a:p>
        </p:txBody>
      </p:sp>
      <p:sp>
        <p:nvSpPr>
          <p:cNvPr id="4" name="TextBox 3">
            <a:extLst>
              <a:ext uri="{FF2B5EF4-FFF2-40B4-BE49-F238E27FC236}">
                <a16:creationId xmlns:a16="http://schemas.microsoft.com/office/drawing/2014/main" id="{A034D842-CE13-0679-A152-5903C77DFFEE}"/>
              </a:ext>
            </a:extLst>
          </p:cNvPr>
          <p:cNvSpPr txBox="1"/>
          <p:nvPr/>
        </p:nvSpPr>
        <p:spPr>
          <a:xfrm>
            <a:off x="564909" y="1949598"/>
            <a:ext cx="3696727" cy="2585323"/>
          </a:xfrm>
          <a:prstGeom prst="rect">
            <a:avLst/>
          </a:prstGeom>
          <a:noFill/>
        </p:spPr>
        <p:txBody>
          <a:bodyPr wrap="square">
            <a:spAutoFit/>
          </a:bodyPr>
          <a:lstStyle/>
          <a:p>
            <a:r>
              <a:rPr lang="en-US" dirty="0"/>
              <a:t>Kentucky and Delaware have the highest median alcohol content in beers</a:t>
            </a:r>
          </a:p>
          <a:p>
            <a:endParaRPr lang="en-US" dirty="0"/>
          </a:p>
          <a:p>
            <a:r>
              <a:rPr lang="en-US" dirty="0"/>
              <a:t>New Jersey and Utah have lowest median alcohol content in beers due to state regulations</a:t>
            </a:r>
          </a:p>
          <a:p>
            <a:endParaRPr lang="en-US" dirty="0"/>
          </a:p>
          <a:p>
            <a:r>
              <a:rPr lang="en-US" dirty="0"/>
              <a:t>The overall Median ABV is 5.6%</a:t>
            </a:r>
          </a:p>
        </p:txBody>
      </p:sp>
      <p:pic>
        <p:nvPicPr>
          <p:cNvPr id="5" name="Picture 4" descr="Chart, bar chart, histogram&#10;&#10;Description automatically generated">
            <a:extLst>
              <a:ext uri="{FF2B5EF4-FFF2-40B4-BE49-F238E27FC236}">
                <a16:creationId xmlns:a16="http://schemas.microsoft.com/office/drawing/2014/main" id="{B03B4A2C-2D1A-94EC-0992-06411F072DC8}"/>
              </a:ext>
            </a:extLst>
          </p:cNvPr>
          <p:cNvPicPr>
            <a:picLocks noChangeAspect="1"/>
          </p:cNvPicPr>
          <p:nvPr/>
        </p:nvPicPr>
        <p:blipFill>
          <a:blip r:embed="rId2"/>
          <a:stretch>
            <a:fillRect/>
          </a:stretch>
        </p:blipFill>
        <p:spPr>
          <a:xfrm>
            <a:off x="4344763" y="1536766"/>
            <a:ext cx="7677396" cy="4278898"/>
          </a:xfrm>
          <a:prstGeom prst="rect">
            <a:avLst/>
          </a:prstGeom>
        </p:spPr>
      </p:pic>
    </p:spTree>
    <p:extLst>
      <p:ext uri="{BB962C8B-B14F-4D97-AF65-F5344CB8AC3E}">
        <p14:creationId xmlns:p14="http://schemas.microsoft.com/office/powerpoint/2010/main" val="41379967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A0637-CCAA-425E-A57A-6205AFDC8B8C}"/>
              </a:ext>
            </a:extLst>
          </p:cNvPr>
          <p:cNvSpPr>
            <a:spLocks noGrp="1"/>
          </p:cNvSpPr>
          <p:nvPr>
            <p:ph type="title"/>
          </p:nvPr>
        </p:nvSpPr>
        <p:spPr>
          <a:xfrm>
            <a:off x="1885156" y="73622"/>
            <a:ext cx="8421688" cy="823913"/>
          </a:xfrm>
        </p:spPr>
        <p:txBody>
          <a:bodyPr/>
          <a:lstStyle/>
          <a:p>
            <a:r>
              <a:rPr lang="en-US" dirty="0"/>
              <a:t>Median IBU</a:t>
            </a:r>
          </a:p>
        </p:txBody>
      </p:sp>
      <p:sp>
        <p:nvSpPr>
          <p:cNvPr id="11" name="Slide Number Placeholder 10">
            <a:extLst>
              <a:ext uri="{FF2B5EF4-FFF2-40B4-BE49-F238E27FC236}">
                <a16:creationId xmlns:a16="http://schemas.microsoft.com/office/drawing/2014/main" id="{7AE81C1E-A7C3-40CD-9C11-0C03A2221292}"/>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13</a:t>
            </a:fld>
            <a:endParaRPr lang="en-US" dirty="0"/>
          </a:p>
        </p:txBody>
      </p:sp>
      <p:sp>
        <p:nvSpPr>
          <p:cNvPr id="3" name="TextBox 2">
            <a:extLst>
              <a:ext uri="{FF2B5EF4-FFF2-40B4-BE49-F238E27FC236}">
                <a16:creationId xmlns:a16="http://schemas.microsoft.com/office/drawing/2014/main" id="{5EABF4FD-5616-736D-2E35-BAC12698C6E9}"/>
              </a:ext>
            </a:extLst>
          </p:cNvPr>
          <p:cNvSpPr txBox="1"/>
          <p:nvPr/>
        </p:nvSpPr>
        <p:spPr>
          <a:xfrm>
            <a:off x="648036" y="1921889"/>
            <a:ext cx="3696727" cy="2031325"/>
          </a:xfrm>
          <a:prstGeom prst="rect">
            <a:avLst/>
          </a:prstGeom>
          <a:noFill/>
        </p:spPr>
        <p:txBody>
          <a:bodyPr wrap="square">
            <a:spAutoFit/>
          </a:bodyPr>
          <a:lstStyle/>
          <a:p>
            <a:r>
              <a:rPr lang="en-US" dirty="0"/>
              <a:t>West Virginia has the highest median bitterness in beers</a:t>
            </a:r>
          </a:p>
          <a:p>
            <a:endParaRPr lang="en-US" dirty="0"/>
          </a:p>
          <a:p>
            <a:r>
              <a:rPr lang="en-US" dirty="0"/>
              <a:t>New Hampshire has lowest median bitterness in beers</a:t>
            </a:r>
          </a:p>
          <a:p>
            <a:endParaRPr lang="en-US" dirty="0"/>
          </a:p>
          <a:p>
            <a:r>
              <a:rPr lang="en-US" dirty="0"/>
              <a:t>The overall median IBU is 33</a:t>
            </a:r>
          </a:p>
        </p:txBody>
      </p:sp>
      <p:pic>
        <p:nvPicPr>
          <p:cNvPr id="6" name="Picture 5" descr="Chart, bar chart, histogram&#10;&#10;Description automatically generated">
            <a:extLst>
              <a:ext uri="{FF2B5EF4-FFF2-40B4-BE49-F238E27FC236}">
                <a16:creationId xmlns:a16="http://schemas.microsoft.com/office/drawing/2014/main" id="{F0B429EB-FF10-ECED-C7B0-0C6845E3B139}"/>
              </a:ext>
            </a:extLst>
          </p:cNvPr>
          <p:cNvPicPr>
            <a:picLocks noChangeAspect="1"/>
          </p:cNvPicPr>
          <p:nvPr/>
        </p:nvPicPr>
        <p:blipFill>
          <a:blip r:embed="rId2"/>
          <a:stretch>
            <a:fillRect/>
          </a:stretch>
        </p:blipFill>
        <p:spPr>
          <a:xfrm>
            <a:off x="4483214" y="1556764"/>
            <a:ext cx="7524059" cy="4193438"/>
          </a:xfrm>
          <a:prstGeom prst="rect">
            <a:avLst/>
          </a:prstGeom>
        </p:spPr>
      </p:pic>
    </p:spTree>
    <p:extLst>
      <p:ext uri="{BB962C8B-B14F-4D97-AF65-F5344CB8AC3E}">
        <p14:creationId xmlns:p14="http://schemas.microsoft.com/office/powerpoint/2010/main" val="25938576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A0637-CCAA-425E-A57A-6205AFDC8B8C}"/>
              </a:ext>
            </a:extLst>
          </p:cNvPr>
          <p:cNvSpPr>
            <a:spLocks noGrp="1"/>
          </p:cNvSpPr>
          <p:nvPr>
            <p:ph type="title"/>
          </p:nvPr>
        </p:nvSpPr>
        <p:spPr>
          <a:xfrm>
            <a:off x="1885156" y="73622"/>
            <a:ext cx="8421688" cy="823913"/>
          </a:xfrm>
        </p:spPr>
        <p:txBody>
          <a:bodyPr/>
          <a:lstStyle/>
          <a:p>
            <a:r>
              <a:rPr lang="en-US" dirty="0"/>
              <a:t>Maximum ABV</a:t>
            </a:r>
          </a:p>
        </p:txBody>
      </p:sp>
      <p:sp>
        <p:nvSpPr>
          <p:cNvPr id="11" name="Slide Number Placeholder 10">
            <a:extLst>
              <a:ext uri="{FF2B5EF4-FFF2-40B4-BE49-F238E27FC236}">
                <a16:creationId xmlns:a16="http://schemas.microsoft.com/office/drawing/2014/main" id="{7AE81C1E-A7C3-40CD-9C11-0C03A2221292}"/>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14</a:t>
            </a:fld>
            <a:endParaRPr lang="en-US" dirty="0"/>
          </a:p>
        </p:txBody>
      </p:sp>
      <p:pic>
        <p:nvPicPr>
          <p:cNvPr id="4" name="Picture 3" descr="A picture containing text, bottle, indoor, beverage&#10;&#10;Description automatically generated">
            <a:extLst>
              <a:ext uri="{FF2B5EF4-FFF2-40B4-BE49-F238E27FC236}">
                <a16:creationId xmlns:a16="http://schemas.microsoft.com/office/drawing/2014/main" id="{641F6D74-CE20-09DA-5770-BB70CAA8B95F}"/>
              </a:ext>
            </a:extLst>
          </p:cNvPr>
          <p:cNvPicPr>
            <a:picLocks noChangeAspect="1"/>
          </p:cNvPicPr>
          <p:nvPr/>
        </p:nvPicPr>
        <p:blipFill>
          <a:blip r:embed="rId2"/>
          <a:stretch>
            <a:fillRect/>
          </a:stretch>
        </p:blipFill>
        <p:spPr>
          <a:xfrm>
            <a:off x="4531514" y="897535"/>
            <a:ext cx="3128972" cy="4176953"/>
          </a:xfrm>
          <a:prstGeom prst="rect">
            <a:avLst/>
          </a:prstGeom>
        </p:spPr>
      </p:pic>
      <p:sp>
        <p:nvSpPr>
          <p:cNvPr id="6" name="TextBox 5">
            <a:extLst>
              <a:ext uri="{FF2B5EF4-FFF2-40B4-BE49-F238E27FC236}">
                <a16:creationId xmlns:a16="http://schemas.microsoft.com/office/drawing/2014/main" id="{E312DCCF-DCF7-CA68-41C7-BBBEABEAA372}"/>
              </a:ext>
            </a:extLst>
          </p:cNvPr>
          <p:cNvSpPr txBox="1"/>
          <p:nvPr/>
        </p:nvSpPr>
        <p:spPr>
          <a:xfrm>
            <a:off x="3046880" y="5765089"/>
            <a:ext cx="6098240" cy="707886"/>
          </a:xfrm>
          <a:prstGeom prst="rect">
            <a:avLst/>
          </a:prstGeom>
          <a:noFill/>
        </p:spPr>
        <p:txBody>
          <a:bodyPr wrap="square">
            <a:spAutoFit/>
          </a:bodyPr>
          <a:lstStyle/>
          <a:p>
            <a:pPr algn="ctr"/>
            <a:r>
              <a:rPr lang="en-US" sz="2000" b="1" dirty="0"/>
              <a:t>Lee Hill Series Vol. 5 - Belgian Style </a:t>
            </a:r>
            <a:r>
              <a:rPr lang="en-US" sz="2000" b="1" dirty="0" err="1"/>
              <a:t>Quadrupel</a:t>
            </a:r>
            <a:r>
              <a:rPr lang="en-US" sz="2000" b="1" dirty="0"/>
              <a:t> Ale </a:t>
            </a:r>
            <a:r>
              <a:rPr lang="en-US" sz="2000" dirty="0"/>
              <a:t>by Upslope Brewing Company in Boulder, Colorado </a:t>
            </a:r>
          </a:p>
        </p:txBody>
      </p:sp>
      <p:sp>
        <p:nvSpPr>
          <p:cNvPr id="9" name="TextBox 8">
            <a:extLst>
              <a:ext uri="{FF2B5EF4-FFF2-40B4-BE49-F238E27FC236}">
                <a16:creationId xmlns:a16="http://schemas.microsoft.com/office/drawing/2014/main" id="{9E70324F-6523-F6CB-9D18-05F41F226561}"/>
              </a:ext>
            </a:extLst>
          </p:cNvPr>
          <p:cNvSpPr txBox="1"/>
          <p:nvPr/>
        </p:nvSpPr>
        <p:spPr>
          <a:xfrm>
            <a:off x="3046880" y="5200829"/>
            <a:ext cx="6098240" cy="461665"/>
          </a:xfrm>
          <a:prstGeom prst="rect">
            <a:avLst/>
          </a:prstGeom>
          <a:noFill/>
        </p:spPr>
        <p:txBody>
          <a:bodyPr wrap="square">
            <a:spAutoFit/>
          </a:bodyPr>
          <a:lstStyle/>
          <a:p>
            <a:pPr algn="ctr"/>
            <a:r>
              <a:rPr lang="en-US" sz="2400" dirty="0"/>
              <a:t>ABV(12.8%)</a:t>
            </a:r>
          </a:p>
        </p:txBody>
      </p:sp>
    </p:spTree>
    <p:extLst>
      <p:ext uri="{BB962C8B-B14F-4D97-AF65-F5344CB8AC3E}">
        <p14:creationId xmlns:p14="http://schemas.microsoft.com/office/powerpoint/2010/main" val="12136441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A0637-CCAA-425E-A57A-6205AFDC8B8C}"/>
              </a:ext>
            </a:extLst>
          </p:cNvPr>
          <p:cNvSpPr>
            <a:spLocks noGrp="1"/>
          </p:cNvSpPr>
          <p:nvPr>
            <p:ph type="title"/>
          </p:nvPr>
        </p:nvSpPr>
        <p:spPr>
          <a:xfrm>
            <a:off x="1885156" y="73622"/>
            <a:ext cx="8421688" cy="823913"/>
          </a:xfrm>
        </p:spPr>
        <p:txBody>
          <a:bodyPr/>
          <a:lstStyle/>
          <a:p>
            <a:r>
              <a:rPr lang="en-US" dirty="0"/>
              <a:t>Maximum IBU</a:t>
            </a:r>
          </a:p>
        </p:txBody>
      </p:sp>
      <p:sp>
        <p:nvSpPr>
          <p:cNvPr id="11" name="Slide Number Placeholder 10">
            <a:extLst>
              <a:ext uri="{FF2B5EF4-FFF2-40B4-BE49-F238E27FC236}">
                <a16:creationId xmlns:a16="http://schemas.microsoft.com/office/drawing/2014/main" id="{7AE81C1E-A7C3-40CD-9C11-0C03A2221292}"/>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15</a:t>
            </a:fld>
            <a:endParaRPr lang="en-US" dirty="0"/>
          </a:p>
        </p:txBody>
      </p:sp>
      <p:pic>
        <p:nvPicPr>
          <p:cNvPr id="5" name="Picture 4" descr="A can with a graphic design on it&#10;&#10;Description automatically generated with low confidence">
            <a:extLst>
              <a:ext uri="{FF2B5EF4-FFF2-40B4-BE49-F238E27FC236}">
                <a16:creationId xmlns:a16="http://schemas.microsoft.com/office/drawing/2014/main" id="{F953DE8A-8A33-8952-FC27-4708F0EC87CF}"/>
              </a:ext>
            </a:extLst>
          </p:cNvPr>
          <p:cNvPicPr>
            <a:picLocks noChangeAspect="1"/>
          </p:cNvPicPr>
          <p:nvPr/>
        </p:nvPicPr>
        <p:blipFill>
          <a:blip r:embed="rId2"/>
          <a:stretch>
            <a:fillRect/>
          </a:stretch>
        </p:blipFill>
        <p:spPr>
          <a:xfrm>
            <a:off x="4487115" y="897535"/>
            <a:ext cx="3217769" cy="4290358"/>
          </a:xfrm>
          <a:prstGeom prst="rect">
            <a:avLst/>
          </a:prstGeom>
        </p:spPr>
      </p:pic>
      <p:sp>
        <p:nvSpPr>
          <p:cNvPr id="7" name="TextBox 6">
            <a:extLst>
              <a:ext uri="{FF2B5EF4-FFF2-40B4-BE49-F238E27FC236}">
                <a16:creationId xmlns:a16="http://schemas.microsoft.com/office/drawing/2014/main" id="{2E303EA6-4C6E-68B7-E26A-F172E99B77BC}"/>
              </a:ext>
            </a:extLst>
          </p:cNvPr>
          <p:cNvSpPr txBox="1"/>
          <p:nvPr/>
        </p:nvSpPr>
        <p:spPr>
          <a:xfrm>
            <a:off x="5198968" y="5349258"/>
            <a:ext cx="1794061" cy="461665"/>
          </a:xfrm>
          <a:prstGeom prst="rect">
            <a:avLst/>
          </a:prstGeom>
          <a:noFill/>
        </p:spPr>
        <p:txBody>
          <a:bodyPr wrap="square">
            <a:spAutoFit/>
          </a:bodyPr>
          <a:lstStyle/>
          <a:p>
            <a:pPr algn="ctr"/>
            <a:r>
              <a:rPr lang="en-US" sz="2400" dirty="0"/>
              <a:t>IBU(138)</a:t>
            </a:r>
          </a:p>
        </p:txBody>
      </p:sp>
      <p:sp>
        <p:nvSpPr>
          <p:cNvPr id="9" name="TextBox 8">
            <a:extLst>
              <a:ext uri="{FF2B5EF4-FFF2-40B4-BE49-F238E27FC236}">
                <a16:creationId xmlns:a16="http://schemas.microsoft.com/office/drawing/2014/main" id="{2942DE41-C848-23ED-C8A3-9A3CBED9ED62}"/>
              </a:ext>
            </a:extLst>
          </p:cNvPr>
          <p:cNvSpPr txBox="1"/>
          <p:nvPr/>
        </p:nvSpPr>
        <p:spPr>
          <a:xfrm>
            <a:off x="3264274" y="5810923"/>
            <a:ext cx="6098240" cy="707886"/>
          </a:xfrm>
          <a:prstGeom prst="rect">
            <a:avLst/>
          </a:prstGeom>
          <a:noFill/>
        </p:spPr>
        <p:txBody>
          <a:bodyPr wrap="square">
            <a:spAutoFit/>
          </a:bodyPr>
          <a:lstStyle/>
          <a:p>
            <a:pPr algn="ctr"/>
            <a:r>
              <a:rPr lang="en-US" sz="2000" b="1" dirty="0"/>
              <a:t>Bitter Bitch Imperial IPA </a:t>
            </a:r>
          </a:p>
          <a:p>
            <a:pPr algn="ctr"/>
            <a:r>
              <a:rPr lang="en-US" sz="2000" dirty="0"/>
              <a:t>by Astoria Brewing Company in Astoria, Oregon</a:t>
            </a:r>
          </a:p>
        </p:txBody>
      </p:sp>
    </p:spTree>
    <p:extLst>
      <p:ext uri="{BB962C8B-B14F-4D97-AF65-F5344CB8AC3E}">
        <p14:creationId xmlns:p14="http://schemas.microsoft.com/office/powerpoint/2010/main" val="28614786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A0637-CCAA-425E-A57A-6205AFDC8B8C}"/>
              </a:ext>
            </a:extLst>
          </p:cNvPr>
          <p:cNvSpPr>
            <a:spLocks noGrp="1"/>
          </p:cNvSpPr>
          <p:nvPr>
            <p:ph type="title"/>
          </p:nvPr>
        </p:nvSpPr>
        <p:spPr>
          <a:xfrm>
            <a:off x="1885156" y="73622"/>
            <a:ext cx="8421688" cy="823913"/>
          </a:xfrm>
        </p:spPr>
        <p:txBody>
          <a:bodyPr/>
          <a:lstStyle/>
          <a:p>
            <a:r>
              <a:rPr lang="en-US" dirty="0"/>
              <a:t>ABV summary</a:t>
            </a:r>
          </a:p>
        </p:txBody>
      </p:sp>
      <p:sp>
        <p:nvSpPr>
          <p:cNvPr id="11" name="Slide Number Placeholder 10">
            <a:extLst>
              <a:ext uri="{FF2B5EF4-FFF2-40B4-BE49-F238E27FC236}">
                <a16:creationId xmlns:a16="http://schemas.microsoft.com/office/drawing/2014/main" id="{7AE81C1E-A7C3-40CD-9C11-0C03A2221292}"/>
              </a:ext>
            </a:extLst>
          </p:cNvPr>
          <p:cNvSpPr>
            <a:spLocks noGrp="1"/>
          </p:cNvSpPr>
          <p:nvPr>
            <p:ph type="sldNum" sz="quarter" idx="12"/>
          </p:nvPr>
        </p:nvSpPr>
        <p:spPr>
          <a:xfrm>
            <a:off x="1524000" y="6492875"/>
            <a:ext cx="2743200" cy="365125"/>
          </a:xfrm>
        </p:spPr>
        <p:txBody>
          <a:bodyPr/>
          <a:lstStyle/>
          <a:p>
            <a:fld id="{A49DFD55-3C28-40EF-9E31-A92D2E4017FF}" type="slidenum">
              <a:rPr lang="en-US" smtClean="0"/>
              <a:pPr/>
              <a:t>16</a:t>
            </a:fld>
            <a:endParaRPr lang="en-US" dirty="0"/>
          </a:p>
        </p:txBody>
      </p:sp>
      <p:pic>
        <p:nvPicPr>
          <p:cNvPr id="5" name="Picture 4">
            <a:extLst>
              <a:ext uri="{FF2B5EF4-FFF2-40B4-BE49-F238E27FC236}">
                <a16:creationId xmlns:a16="http://schemas.microsoft.com/office/drawing/2014/main" id="{3D17C842-1245-C22D-C856-397C3766A5B4}"/>
              </a:ext>
            </a:extLst>
          </p:cNvPr>
          <p:cNvPicPr>
            <a:picLocks noChangeAspect="1"/>
          </p:cNvPicPr>
          <p:nvPr/>
        </p:nvPicPr>
        <p:blipFill>
          <a:blip r:embed="rId2"/>
          <a:stretch>
            <a:fillRect/>
          </a:stretch>
        </p:blipFill>
        <p:spPr>
          <a:xfrm>
            <a:off x="506993" y="3735188"/>
            <a:ext cx="4243694" cy="2653050"/>
          </a:xfrm>
          <a:prstGeom prst="rect">
            <a:avLst/>
          </a:prstGeom>
        </p:spPr>
      </p:pic>
      <p:sp>
        <p:nvSpPr>
          <p:cNvPr id="8" name="TextBox 7">
            <a:extLst>
              <a:ext uri="{FF2B5EF4-FFF2-40B4-BE49-F238E27FC236}">
                <a16:creationId xmlns:a16="http://schemas.microsoft.com/office/drawing/2014/main" id="{B92BA02C-D6F0-6F68-7750-94FCDD156CA8}"/>
              </a:ext>
            </a:extLst>
          </p:cNvPr>
          <p:cNvSpPr txBox="1"/>
          <p:nvPr/>
        </p:nvSpPr>
        <p:spPr>
          <a:xfrm>
            <a:off x="390618" y="1951672"/>
            <a:ext cx="4572000" cy="369332"/>
          </a:xfrm>
          <a:prstGeom prst="rect">
            <a:avLst/>
          </a:prstGeom>
          <a:noFill/>
        </p:spPr>
        <p:txBody>
          <a:bodyPr wrap="square" rtlCol="0">
            <a:spAutoFit/>
          </a:bodyPr>
          <a:lstStyle/>
          <a:p>
            <a:r>
              <a:rPr lang="en-US" dirty="0"/>
              <a:t>ABV data is right skewed</a:t>
            </a:r>
          </a:p>
        </p:txBody>
      </p:sp>
      <p:graphicFrame>
        <p:nvGraphicFramePr>
          <p:cNvPr id="10" name="Table 9">
            <a:extLst>
              <a:ext uri="{FF2B5EF4-FFF2-40B4-BE49-F238E27FC236}">
                <a16:creationId xmlns:a16="http://schemas.microsoft.com/office/drawing/2014/main" id="{FA09CD04-5AB4-0D67-5456-63A5C633CE0A}"/>
              </a:ext>
            </a:extLst>
          </p:cNvPr>
          <p:cNvGraphicFramePr>
            <a:graphicFrameLocks noGrp="1"/>
          </p:cNvGraphicFramePr>
          <p:nvPr>
            <p:extLst>
              <p:ext uri="{D42A27DB-BD31-4B8C-83A1-F6EECF244321}">
                <p14:modId xmlns:p14="http://schemas.microsoft.com/office/powerpoint/2010/main" val="516788402"/>
              </p:ext>
            </p:extLst>
          </p:nvPr>
        </p:nvGraphicFramePr>
        <p:xfrm>
          <a:off x="506991" y="3078507"/>
          <a:ext cx="4243698" cy="487017"/>
        </p:xfrm>
        <a:graphic>
          <a:graphicData uri="http://schemas.openxmlformats.org/drawingml/2006/table">
            <a:tbl>
              <a:tblPr>
                <a:tableStyleId>{0505E3EF-67EA-436B-97B2-0124C06EBD24}</a:tableStyleId>
              </a:tblPr>
              <a:tblGrid>
                <a:gridCol w="707283">
                  <a:extLst>
                    <a:ext uri="{9D8B030D-6E8A-4147-A177-3AD203B41FA5}">
                      <a16:colId xmlns:a16="http://schemas.microsoft.com/office/drawing/2014/main" val="2027263245"/>
                    </a:ext>
                  </a:extLst>
                </a:gridCol>
                <a:gridCol w="707283">
                  <a:extLst>
                    <a:ext uri="{9D8B030D-6E8A-4147-A177-3AD203B41FA5}">
                      <a16:colId xmlns:a16="http://schemas.microsoft.com/office/drawing/2014/main" val="3616016942"/>
                    </a:ext>
                  </a:extLst>
                </a:gridCol>
                <a:gridCol w="707283">
                  <a:extLst>
                    <a:ext uri="{9D8B030D-6E8A-4147-A177-3AD203B41FA5}">
                      <a16:colId xmlns:a16="http://schemas.microsoft.com/office/drawing/2014/main" val="1121356855"/>
                    </a:ext>
                  </a:extLst>
                </a:gridCol>
                <a:gridCol w="707283">
                  <a:extLst>
                    <a:ext uri="{9D8B030D-6E8A-4147-A177-3AD203B41FA5}">
                      <a16:colId xmlns:a16="http://schemas.microsoft.com/office/drawing/2014/main" val="3911453486"/>
                    </a:ext>
                  </a:extLst>
                </a:gridCol>
                <a:gridCol w="707283">
                  <a:extLst>
                    <a:ext uri="{9D8B030D-6E8A-4147-A177-3AD203B41FA5}">
                      <a16:colId xmlns:a16="http://schemas.microsoft.com/office/drawing/2014/main" val="3836479102"/>
                    </a:ext>
                  </a:extLst>
                </a:gridCol>
                <a:gridCol w="707283">
                  <a:extLst>
                    <a:ext uri="{9D8B030D-6E8A-4147-A177-3AD203B41FA5}">
                      <a16:colId xmlns:a16="http://schemas.microsoft.com/office/drawing/2014/main" val="1831165773"/>
                    </a:ext>
                  </a:extLst>
                </a:gridCol>
              </a:tblGrid>
              <a:tr h="218450">
                <a:tc>
                  <a:txBody>
                    <a:bodyPr/>
                    <a:lstStyle/>
                    <a:p>
                      <a:pPr algn="ctr" fontAlgn="b"/>
                      <a:r>
                        <a:rPr lang="en-US" sz="1100" b="1" u="none" strike="noStrike" dirty="0">
                          <a:effectLst/>
                        </a:rPr>
                        <a:t>Min</a:t>
                      </a:r>
                      <a:endParaRPr lang="en-US" sz="1100" b="1" i="0" u="none" strike="noStrike" dirty="0">
                        <a:solidFill>
                          <a:srgbClr val="000000"/>
                        </a:solidFill>
                        <a:effectLst/>
                        <a:latin typeface="Calibri" panose="020F0502020204030204" pitchFamily="34" charset="0"/>
                      </a:endParaRPr>
                    </a:p>
                  </a:txBody>
                  <a:tcPr marL="3175" marR="3175" marT="3175" marB="0" anchor="b">
                    <a:solidFill>
                      <a:schemeClr val="bg1">
                        <a:lumMod val="85000"/>
                      </a:schemeClr>
                    </a:solidFill>
                  </a:tcPr>
                </a:tc>
                <a:tc>
                  <a:txBody>
                    <a:bodyPr/>
                    <a:lstStyle/>
                    <a:p>
                      <a:pPr algn="ctr" fontAlgn="b"/>
                      <a:r>
                        <a:rPr lang="en-US" sz="1100" b="1" u="none" strike="noStrike" dirty="0">
                          <a:effectLst/>
                        </a:rPr>
                        <a:t>Q1</a:t>
                      </a:r>
                      <a:endParaRPr lang="en-US" sz="1100" b="1" i="0" u="none" strike="noStrike" dirty="0">
                        <a:solidFill>
                          <a:srgbClr val="000000"/>
                        </a:solidFill>
                        <a:effectLst/>
                        <a:latin typeface="Calibri" panose="020F0502020204030204" pitchFamily="34" charset="0"/>
                      </a:endParaRPr>
                    </a:p>
                  </a:txBody>
                  <a:tcPr marL="3175" marR="3175" marT="3175" marB="0" anchor="b">
                    <a:solidFill>
                      <a:schemeClr val="bg1">
                        <a:lumMod val="85000"/>
                      </a:schemeClr>
                    </a:solidFill>
                  </a:tcPr>
                </a:tc>
                <a:tc>
                  <a:txBody>
                    <a:bodyPr/>
                    <a:lstStyle/>
                    <a:p>
                      <a:pPr algn="ctr" fontAlgn="b"/>
                      <a:r>
                        <a:rPr lang="en-US" sz="1100" b="1" u="none" strike="noStrike" dirty="0">
                          <a:effectLst/>
                        </a:rPr>
                        <a:t>Median</a:t>
                      </a:r>
                      <a:endParaRPr lang="en-US" sz="1100" b="1" i="0" u="none" strike="noStrike" dirty="0">
                        <a:solidFill>
                          <a:srgbClr val="000000"/>
                        </a:solidFill>
                        <a:effectLst/>
                        <a:latin typeface="Calibri" panose="020F0502020204030204" pitchFamily="34" charset="0"/>
                      </a:endParaRPr>
                    </a:p>
                  </a:txBody>
                  <a:tcPr marL="3175" marR="3175" marT="3175" marB="0" anchor="b">
                    <a:solidFill>
                      <a:schemeClr val="bg1">
                        <a:lumMod val="85000"/>
                      </a:schemeClr>
                    </a:solidFill>
                  </a:tcPr>
                </a:tc>
                <a:tc>
                  <a:txBody>
                    <a:bodyPr/>
                    <a:lstStyle/>
                    <a:p>
                      <a:pPr algn="ctr" fontAlgn="b"/>
                      <a:r>
                        <a:rPr lang="en-US" sz="1100" b="1" u="none" strike="noStrike" dirty="0">
                          <a:effectLst/>
                        </a:rPr>
                        <a:t>Mean</a:t>
                      </a:r>
                      <a:endParaRPr lang="en-US" sz="1100" b="1" i="0" u="none" strike="noStrike" dirty="0">
                        <a:solidFill>
                          <a:srgbClr val="000000"/>
                        </a:solidFill>
                        <a:effectLst/>
                        <a:latin typeface="Calibri" panose="020F0502020204030204" pitchFamily="34" charset="0"/>
                      </a:endParaRPr>
                    </a:p>
                  </a:txBody>
                  <a:tcPr marL="3175" marR="3175" marT="3175" marB="0" anchor="b">
                    <a:solidFill>
                      <a:schemeClr val="bg1">
                        <a:lumMod val="85000"/>
                      </a:schemeClr>
                    </a:solidFill>
                  </a:tcPr>
                </a:tc>
                <a:tc>
                  <a:txBody>
                    <a:bodyPr/>
                    <a:lstStyle/>
                    <a:p>
                      <a:pPr algn="ctr" fontAlgn="b"/>
                      <a:r>
                        <a:rPr lang="en-US" sz="1100" b="1" u="none" strike="noStrike" dirty="0">
                          <a:effectLst/>
                        </a:rPr>
                        <a:t>Q3</a:t>
                      </a:r>
                      <a:endParaRPr lang="en-US" sz="1100" b="1" i="0" u="none" strike="noStrike" dirty="0">
                        <a:solidFill>
                          <a:srgbClr val="000000"/>
                        </a:solidFill>
                        <a:effectLst/>
                        <a:latin typeface="Calibri" panose="020F0502020204030204" pitchFamily="34" charset="0"/>
                      </a:endParaRPr>
                    </a:p>
                  </a:txBody>
                  <a:tcPr marL="3175" marR="3175" marT="3175" marB="0" anchor="b">
                    <a:solidFill>
                      <a:schemeClr val="bg1">
                        <a:lumMod val="85000"/>
                      </a:schemeClr>
                    </a:solidFill>
                  </a:tcPr>
                </a:tc>
                <a:tc>
                  <a:txBody>
                    <a:bodyPr/>
                    <a:lstStyle/>
                    <a:p>
                      <a:pPr algn="ctr" fontAlgn="b"/>
                      <a:r>
                        <a:rPr lang="en-US" sz="1100" b="1" u="none" strike="noStrike" dirty="0">
                          <a:effectLst/>
                        </a:rPr>
                        <a:t>Max</a:t>
                      </a:r>
                      <a:endParaRPr lang="en-US" sz="1100" b="1" i="0" u="none" strike="noStrike" dirty="0">
                        <a:solidFill>
                          <a:srgbClr val="000000"/>
                        </a:solidFill>
                        <a:effectLst/>
                        <a:latin typeface="Calibri" panose="020F0502020204030204" pitchFamily="34" charset="0"/>
                      </a:endParaRPr>
                    </a:p>
                  </a:txBody>
                  <a:tcPr marL="3175" marR="3175" marT="3175" marB="0" anchor="b">
                    <a:solidFill>
                      <a:schemeClr val="bg1">
                        <a:lumMod val="85000"/>
                      </a:schemeClr>
                    </a:solidFill>
                  </a:tcPr>
                </a:tc>
                <a:extLst>
                  <a:ext uri="{0D108BD9-81ED-4DB2-BD59-A6C34878D82A}">
                    <a16:rowId xmlns:a16="http://schemas.microsoft.com/office/drawing/2014/main" val="2125898735"/>
                  </a:ext>
                </a:extLst>
              </a:tr>
              <a:tr h="268567">
                <a:tc>
                  <a:txBody>
                    <a:bodyPr/>
                    <a:lstStyle/>
                    <a:p>
                      <a:pPr algn="ctr" fontAlgn="b"/>
                      <a:r>
                        <a:rPr lang="en-US" sz="1100" u="none" strike="noStrike" dirty="0">
                          <a:effectLst/>
                        </a:rPr>
                        <a:t>2.7%</a:t>
                      </a:r>
                      <a:endParaRPr lang="en-US" sz="1100" b="0" i="0" u="none" strike="noStrike" dirty="0">
                        <a:solidFill>
                          <a:srgbClr val="000000"/>
                        </a:solidFill>
                        <a:effectLst/>
                        <a:latin typeface="Calibri" panose="020F0502020204030204" pitchFamily="34" charset="0"/>
                      </a:endParaRPr>
                    </a:p>
                  </a:txBody>
                  <a:tcPr marL="3175" marR="3175" marT="3175" marB="0" anchor="b"/>
                </a:tc>
                <a:tc>
                  <a:txBody>
                    <a:bodyPr/>
                    <a:lstStyle/>
                    <a:p>
                      <a:pPr algn="ctr" fontAlgn="b"/>
                      <a:r>
                        <a:rPr lang="en-US" sz="1100" u="none" strike="noStrike" dirty="0">
                          <a:effectLst/>
                        </a:rPr>
                        <a:t>5%</a:t>
                      </a:r>
                      <a:endParaRPr lang="en-US" sz="1100" b="0" i="0" u="none" strike="noStrike" dirty="0">
                        <a:solidFill>
                          <a:srgbClr val="000000"/>
                        </a:solidFill>
                        <a:effectLst/>
                        <a:latin typeface="Calibri" panose="020F0502020204030204" pitchFamily="34" charset="0"/>
                      </a:endParaRPr>
                    </a:p>
                  </a:txBody>
                  <a:tcPr marL="3175" marR="3175" marT="3175" marB="0" anchor="b"/>
                </a:tc>
                <a:tc>
                  <a:txBody>
                    <a:bodyPr/>
                    <a:lstStyle/>
                    <a:p>
                      <a:pPr algn="ctr" fontAlgn="b"/>
                      <a:r>
                        <a:rPr lang="en-US" sz="1100" u="none" strike="noStrike" dirty="0">
                          <a:effectLst/>
                        </a:rPr>
                        <a:t>5.6%</a:t>
                      </a:r>
                      <a:endParaRPr lang="en-US" sz="1100" b="0" i="0" u="none" strike="noStrike" dirty="0">
                        <a:solidFill>
                          <a:srgbClr val="000000"/>
                        </a:solidFill>
                        <a:effectLst/>
                        <a:latin typeface="Calibri" panose="020F0502020204030204" pitchFamily="34" charset="0"/>
                      </a:endParaRPr>
                    </a:p>
                  </a:txBody>
                  <a:tcPr marL="3175" marR="3175" marT="3175" marB="0" anchor="b"/>
                </a:tc>
                <a:tc>
                  <a:txBody>
                    <a:bodyPr/>
                    <a:lstStyle/>
                    <a:p>
                      <a:pPr algn="ctr" fontAlgn="b"/>
                      <a:r>
                        <a:rPr lang="en-US" sz="1100" u="none" strike="noStrike" dirty="0">
                          <a:effectLst/>
                        </a:rPr>
                        <a:t>5.97%</a:t>
                      </a:r>
                      <a:endParaRPr lang="en-US" sz="1100" b="0" i="0" u="none" strike="noStrike" dirty="0">
                        <a:solidFill>
                          <a:srgbClr val="000000"/>
                        </a:solidFill>
                        <a:effectLst/>
                        <a:latin typeface="Calibri" panose="020F0502020204030204" pitchFamily="34" charset="0"/>
                      </a:endParaRPr>
                    </a:p>
                  </a:txBody>
                  <a:tcPr marL="3175" marR="3175" marT="3175" marB="0" anchor="b"/>
                </a:tc>
                <a:tc>
                  <a:txBody>
                    <a:bodyPr/>
                    <a:lstStyle/>
                    <a:p>
                      <a:pPr algn="ctr" fontAlgn="b"/>
                      <a:r>
                        <a:rPr lang="en-US" sz="1100" u="none" strike="noStrike" dirty="0">
                          <a:effectLst/>
                        </a:rPr>
                        <a:t>6.7%</a:t>
                      </a:r>
                      <a:endParaRPr lang="en-US" sz="1100" b="0" i="0" u="none" strike="noStrike" dirty="0">
                        <a:solidFill>
                          <a:srgbClr val="000000"/>
                        </a:solidFill>
                        <a:effectLst/>
                        <a:latin typeface="Calibri" panose="020F0502020204030204" pitchFamily="34" charset="0"/>
                      </a:endParaRPr>
                    </a:p>
                  </a:txBody>
                  <a:tcPr marL="3175" marR="3175" marT="3175" marB="0" anchor="b"/>
                </a:tc>
                <a:tc>
                  <a:txBody>
                    <a:bodyPr/>
                    <a:lstStyle/>
                    <a:p>
                      <a:pPr algn="ctr" fontAlgn="b"/>
                      <a:r>
                        <a:rPr lang="en-US" sz="1100" u="none" strike="noStrike" dirty="0">
                          <a:effectLst/>
                        </a:rPr>
                        <a:t>12.8%</a:t>
                      </a:r>
                      <a:endParaRPr lang="en-US" sz="1100" b="0" i="0" u="none" strike="noStrike" dirty="0">
                        <a:solidFill>
                          <a:srgbClr val="000000"/>
                        </a:solidFill>
                        <a:effectLst/>
                        <a:latin typeface="Calibri" panose="020F0502020204030204" pitchFamily="34" charset="0"/>
                      </a:endParaRPr>
                    </a:p>
                  </a:txBody>
                  <a:tcPr marL="3175" marR="3175" marT="3175" marB="0" anchor="b"/>
                </a:tc>
                <a:extLst>
                  <a:ext uri="{0D108BD9-81ED-4DB2-BD59-A6C34878D82A}">
                    <a16:rowId xmlns:a16="http://schemas.microsoft.com/office/drawing/2014/main" val="4218045079"/>
                  </a:ext>
                </a:extLst>
              </a:tr>
            </a:tbl>
          </a:graphicData>
        </a:graphic>
      </p:graphicFrame>
      <p:pic>
        <p:nvPicPr>
          <p:cNvPr id="4" name="Picture 3" descr="Chart, bar chart&#10;&#10;Description automatically generated">
            <a:extLst>
              <a:ext uri="{FF2B5EF4-FFF2-40B4-BE49-F238E27FC236}">
                <a16:creationId xmlns:a16="http://schemas.microsoft.com/office/drawing/2014/main" id="{433D68D7-8B23-74EE-178A-589399DE9149}"/>
              </a:ext>
            </a:extLst>
          </p:cNvPr>
          <p:cNvPicPr>
            <a:picLocks noChangeAspect="1"/>
          </p:cNvPicPr>
          <p:nvPr/>
        </p:nvPicPr>
        <p:blipFill>
          <a:blip r:embed="rId3"/>
          <a:stretch>
            <a:fillRect/>
          </a:stretch>
        </p:blipFill>
        <p:spPr>
          <a:xfrm>
            <a:off x="4962618" y="1795124"/>
            <a:ext cx="6961902" cy="3880127"/>
          </a:xfrm>
          <a:prstGeom prst="rect">
            <a:avLst/>
          </a:prstGeom>
        </p:spPr>
      </p:pic>
    </p:spTree>
    <p:extLst>
      <p:ext uri="{BB962C8B-B14F-4D97-AF65-F5344CB8AC3E}">
        <p14:creationId xmlns:p14="http://schemas.microsoft.com/office/powerpoint/2010/main" val="17533577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A0637-CCAA-425E-A57A-6205AFDC8B8C}"/>
              </a:ext>
            </a:extLst>
          </p:cNvPr>
          <p:cNvSpPr>
            <a:spLocks noGrp="1"/>
          </p:cNvSpPr>
          <p:nvPr>
            <p:ph type="title"/>
          </p:nvPr>
        </p:nvSpPr>
        <p:spPr>
          <a:xfrm>
            <a:off x="1885156" y="73622"/>
            <a:ext cx="8421688" cy="823913"/>
          </a:xfrm>
        </p:spPr>
        <p:txBody>
          <a:bodyPr/>
          <a:lstStyle/>
          <a:p>
            <a:r>
              <a:rPr lang="en-US" dirty="0"/>
              <a:t>ABV summary</a:t>
            </a:r>
          </a:p>
        </p:txBody>
      </p:sp>
      <p:sp>
        <p:nvSpPr>
          <p:cNvPr id="11" name="Slide Number Placeholder 10">
            <a:extLst>
              <a:ext uri="{FF2B5EF4-FFF2-40B4-BE49-F238E27FC236}">
                <a16:creationId xmlns:a16="http://schemas.microsoft.com/office/drawing/2014/main" id="{7AE81C1E-A7C3-40CD-9C11-0C03A2221292}"/>
              </a:ext>
            </a:extLst>
          </p:cNvPr>
          <p:cNvSpPr>
            <a:spLocks noGrp="1"/>
          </p:cNvSpPr>
          <p:nvPr>
            <p:ph type="sldNum" sz="quarter" idx="12"/>
          </p:nvPr>
        </p:nvSpPr>
        <p:spPr>
          <a:xfrm>
            <a:off x="1524000" y="6492875"/>
            <a:ext cx="2743200" cy="365125"/>
          </a:xfrm>
        </p:spPr>
        <p:txBody>
          <a:bodyPr/>
          <a:lstStyle/>
          <a:p>
            <a:fld id="{A49DFD55-3C28-40EF-9E31-A92D2E4017FF}" type="slidenum">
              <a:rPr lang="en-US" smtClean="0"/>
              <a:pPr/>
              <a:t>17</a:t>
            </a:fld>
            <a:endParaRPr lang="en-US" dirty="0"/>
          </a:p>
        </p:txBody>
      </p:sp>
      <p:pic>
        <p:nvPicPr>
          <p:cNvPr id="5" name="Picture 4" descr="Chart, histogram&#10;&#10;Description automatically generated">
            <a:extLst>
              <a:ext uri="{FF2B5EF4-FFF2-40B4-BE49-F238E27FC236}">
                <a16:creationId xmlns:a16="http://schemas.microsoft.com/office/drawing/2014/main" id="{F0FD8177-D359-2B65-466D-25BA5A4934D3}"/>
              </a:ext>
            </a:extLst>
          </p:cNvPr>
          <p:cNvPicPr>
            <a:picLocks noChangeAspect="1"/>
          </p:cNvPicPr>
          <p:nvPr/>
        </p:nvPicPr>
        <p:blipFill>
          <a:blip r:embed="rId2"/>
          <a:stretch>
            <a:fillRect/>
          </a:stretch>
        </p:blipFill>
        <p:spPr>
          <a:xfrm>
            <a:off x="1339274" y="897535"/>
            <a:ext cx="10021454" cy="5585329"/>
          </a:xfrm>
          <a:prstGeom prst="rect">
            <a:avLst/>
          </a:prstGeom>
        </p:spPr>
      </p:pic>
    </p:spTree>
    <p:extLst>
      <p:ext uri="{BB962C8B-B14F-4D97-AF65-F5344CB8AC3E}">
        <p14:creationId xmlns:p14="http://schemas.microsoft.com/office/powerpoint/2010/main" val="79797128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A0637-CCAA-425E-A57A-6205AFDC8B8C}"/>
              </a:ext>
            </a:extLst>
          </p:cNvPr>
          <p:cNvSpPr>
            <a:spLocks noGrp="1"/>
          </p:cNvSpPr>
          <p:nvPr>
            <p:ph type="title"/>
          </p:nvPr>
        </p:nvSpPr>
        <p:spPr>
          <a:xfrm>
            <a:off x="1885156" y="73622"/>
            <a:ext cx="8421688" cy="823913"/>
          </a:xfrm>
        </p:spPr>
        <p:txBody>
          <a:bodyPr/>
          <a:lstStyle/>
          <a:p>
            <a:r>
              <a:rPr lang="en-US" dirty="0"/>
              <a:t>ABV-IBU RELATIONSHIP</a:t>
            </a:r>
          </a:p>
        </p:txBody>
      </p:sp>
      <p:sp>
        <p:nvSpPr>
          <p:cNvPr id="11" name="Slide Number Placeholder 10">
            <a:extLst>
              <a:ext uri="{FF2B5EF4-FFF2-40B4-BE49-F238E27FC236}">
                <a16:creationId xmlns:a16="http://schemas.microsoft.com/office/drawing/2014/main" id="{7AE81C1E-A7C3-40CD-9C11-0C03A2221292}"/>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18</a:t>
            </a:fld>
            <a:endParaRPr lang="en-US" dirty="0"/>
          </a:p>
        </p:txBody>
      </p:sp>
      <p:sp>
        <p:nvSpPr>
          <p:cNvPr id="8" name="TextBox 7">
            <a:extLst>
              <a:ext uri="{FF2B5EF4-FFF2-40B4-BE49-F238E27FC236}">
                <a16:creationId xmlns:a16="http://schemas.microsoft.com/office/drawing/2014/main" id="{B92BA02C-D6F0-6F68-7750-94FCDD156CA8}"/>
              </a:ext>
            </a:extLst>
          </p:cNvPr>
          <p:cNvSpPr txBox="1"/>
          <p:nvPr/>
        </p:nvSpPr>
        <p:spPr>
          <a:xfrm>
            <a:off x="872310" y="1397675"/>
            <a:ext cx="4507558" cy="2862322"/>
          </a:xfrm>
          <a:prstGeom prst="rect">
            <a:avLst/>
          </a:prstGeom>
          <a:noFill/>
        </p:spPr>
        <p:txBody>
          <a:bodyPr wrap="square" rtlCol="0">
            <a:spAutoFit/>
          </a:bodyPr>
          <a:lstStyle/>
          <a:p>
            <a:r>
              <a:rPr lang="en-US" dirty="0"/>
              <a:t>The evidence suggest that there is a positive relationship between IBU and ABV.</a:t>
            </a:r>
          </a:p>
          <a:p>
            <a:endParaRPr lang="en-US" dirty="0"/>
          </a:p>
          <a:p>
            <a:r>
              <a:rPr lang="en-US" dirty="0"/>
              <a:t>Soft cap on ABV at 10%</a:t>
            </a:r>
          </a:p>
          <a:p>
            <a:endParaRPr lang="en-US" dirty="0"/>
          </a:p>
          <a:p>
            <a:r>
              <a:rPr lang="en-US" dirty="0"/>
              <a:t>The evidence suggests that IPAs are usually more bitter than other ales or other beer types.</a:t>
            </a:r>
          </a:p>
          <a:p>
            <a:endParaRPr lang="en-US" dirty="0"/>
          </a:p>
          <a:p>
            <a:endParaRPr lang="en-US" dirty="0"/>
          </a:p>
        </p:txBody>
      </p:sp>
      <p:pic>
        <p:nvPicPr>
          <p:cNvPr id="6" name="Picture 5" descr="Chart, scatter chart&#10;&#10;Description automatically generated">
            <a:extLst>
              <a:ext uri="{FF2B5EF4-FFF2-40B4-BE49-F238E27FC236}">
                <a16:creationId xmlns:a16="http://schemas.microsoft.com/office/drawing/2014/main" id="{C7823698-4928-092E-A23F-A26C1B4856A0}"/>
              </a:ext>
            </a:extLst>
          </p:cNvPr>
          <p:cNvPicPr>
            <a:picLocks noChangeAspect="1"/>
          </p:cNvPicPr>
          <p:nvPr/>
        </p:nvPicPr>
        <p:blipFill>
          <a:blip r:embed="rId2"/>
          <a:stretch>
            <a:fillRect/>
          </a:stretch>
        </p:blipFill>
        <p:spPr>
          <a:xfrm>
            <a:off x="6396963" y="1262845"/>
            <a:ext cx="5619546" cy="3131982"/>
          </a:xfrm>
          <a:prstGeom prst="rect">
            <a:avLst/>
          </a:prstGeom>
        </p:spPr>
      </p:pic>
      <p:pic>
        <p:nvPicPr>
          <p:cNvPr id="9" name="Picture 8" descr="Graphical user interface, chart, scatter chart&#10;&#10;Description automatically generated">
            <a:extLst>
              <a:ext uri="{FF2B5EF4-FFF2-40B4-BE49-F238E27FC236}">
                <a16:creationId xmlns:a16="http://schemas.microsoft.com/office/drawing/2014/main" id="{12C5C0D7-8AA8-3413-79D9-B10EFE1DB425}"/>
              </a:ext>
            </a:extLst>
          </p:cNvPr>
          <p:cNvPicPr>
            <a:picLocks noChangeAspect="1"/>
          </p:cNvPicPr>
          <p:nvPr/>
        </p:nvPicPr>
        <p:blipFill>
          <a:blip r:embed="rId3"/>
          <a:stretch>
            <a:fillRect/>
          </a:stretch>
        </p:blipFill>
        <p:spPr>
          <a:xfrm>
            <a:off x="951344" y="3844827"/>
            <a:ext cx="5001807" cy="2787693"/>
          </a:xfrm>
          <a:prstGeom prst="rect">
            <a:avLst/>
          </a:prstGeom>
        </p:spPr>
      </p:pic>
    </p:spTree>
    <p:extLst>
      <p:ext uri="{BB962C8B-B14F-4D97-AF65-F5344CB8AC3E}">
        <p14:creationId xmlns:p14="http://schemas.microsoft.com/office/powerpoint/2010/main" val="20652132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A0637-CCAA-425E-A57A-6205AFDC8B8C}"/>
              </a:ext>
            </a:extLst>
          </p:cNvPr>
          <p:cNvSpPr>
            <a:spLocks noGrp="1"/>
          </p:cNvSpPr>
          <p:nvPr>
            <p:ph type="title"/>
          </p:nvPr>
        </p:nvSpPr>
        <p:spPr>
          <a:xfrm>
            <a:off x="1885156" y="73622"/>
            <a:ext cx="8421688" cy="823913"/>
          </a:xfrm>
        </p:spPr>
        <p:txBody>
          <a:bodyPr/>
          <a:lstStyle/>
          <a:p>
            <a:r>
              <a:rPr lang="en-US" dirty="0"/>
              <a:t>ABV-IBU RELATIONSHIP KNN Model</a:t>
            </a:r>
          </a:p>
        </p:txBody>
      </p:sp>
      <p:sp>
        <p:nvSpPr>
          <p:cNvPr id="11" name="Slide Number Placeholder 10">
            <a:extLst>
              <a:ext uri="{FF2B5EF4-FFF2-40B4-BE49-F238E27FC236}">
                <a16:creationId xmlns:a16="http://schemas.microsoft.com/office/drawing/2014/main" id="{7AE81C1E-A7C3-40CD-9C11-0C03A2221292}"/>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19</a:t>
            </a:fld>
            <a:endParaRPr lang="en-US" dirty="0"/>
          </a:p>
        </p:txBody>
      </p:sp>
      <p:sp>
        <p:nvSpPr>
          <p:cNvPr id="8" name="TextBox 7">
            <a:extLst>
              <a:ext uri="{FF2B5EF4-FFF2-40B4-BE49-F238E27FC236}">
                <a16:creationId xmlns:a16="http://schemas.microsoft.com/office/drawing/2014/main" id="{B92BA02C-D6F0-6F68-7750-94FCDD156CA8}"/>
              </a:ext>
            </a:extLst>
          </p:cNvPr>
          <p:cNvSpPr txBox="1"/>
          <p:nvPr/>
        </p:nvSpPr>
        <p:spPr>
          <a:xfrm>
            <a:off x="872310" y="1397675"/>
            <a:ext cx="10162634" cy="1754326"/>
          </a:xfrm>
          <a:prstGeom prst="rect">
            <a:avLst/>
          </a:prstGeom>
          <a:noFill/>
        </p:spPr>
        <p:txBody>
          <a:bodyPr wrap="square" rtlCol="0">
            <a:spAutoFit/>
          </a:bodyPr>
          <a:lstStyle/>
          <a:p>
            <a:r>
              <a:rPr lang="en-US" dirty="0"/>
              <a:t>We iterated 200 times for values of K ranging from 1-20 and found that the optimal value for K is 5.</a:t>
            </a:r>
          </a:p>
          <a:p>
            <a:endParaRPr lang="en-US" dirty="0"/>
          </a:p>
          <a:p>
            <a:r>
              <a:rPr lang="en-US" dirty="0"/>
              <a:t>Looking at the results of our model it seems to be doing a great job classifying the IPAs vs. Other Ales with an accuracy of ~ 90%, sensitivity ~ 89.5% and specificity ~ 91%.</a:t>
            </a:r>
          </a:p>
          <a:p>
            <a:endParaRPr lang="en-US" dirty="0"/>
          </a:p>
          <a:p>
            <a:endParaRPr lang="en-US" dirty="0"/>
          </a:p>
        </p:txBody>
      </p:sp>
      <p:pic>
        <p:nvPicPr>
          <p:cNvPr id="6" name="Picture 5">
            <a:extLst>
              <a:ext uri="{FF2B5EF4-FFF2-40B4-BE49-F238E27FC236}">
                <a16:creationId xmlns:a16="http://schemas.microsoft.com/office/drawing/2014/main" id="{DC9747F0-0E94-F3C7-2536-0D334266B5F0}"/>
              </a:ext>
            </a:extLst>
          </p:cNvPr>
          <p:cNvPicPr>
            <a:picLocks noChangeAspect="1"/>
          </p:cNvPicPr>
          <p:nvPr/>
        </p:nvPicPr>
        <p:blipFill>
          <a:blip r:embed="rId2"/>
          <a:stretch>
            <a:fillRect/>
          </a:stretch>
        </p:blipFill>
        <p:spPr>
          <a:xfrm>
            <a:off x="1789117" y="3224881"/>
            <a:ext cx="4744848" cy="2984770"/>
          </a:xfrm>
          <a:prstGeom prst="rect">
            <a:avLst/>
          </a:prstGeom>
        </p:spPr>
      </p:pic>
      <p:pic>
        <p:nvPicPr>
          <p:cNvPr id="12" name="Picture 11">
            <a:extLst>
              <a:ext uri="{FF2B5EF4-FFF2-40B4-BE49-F238E27FC236}">
                <a16:creationId xmlns:a16="http://schemas.microsoft.com/office/drawing/2014/main" id="{15D0FF65-0EB0-CC5E-3CBD-30E82BBD2B5D}"/>
              </a:ext>
            </a:extLst>
          </p:cNvPr>
          <p:cNvPicPr>
            <a:picLocks noChangeAspect="1"/>
          </p:cNvPicPr>
          <p:nvPr/>
        </p:nvPicPr>
        <p:blipFill>
          <a:blip r:embed="rId3"/>
          <a:stretch>
            <a:fillRect/>
          </a:stretch>
        </p:blipFill>
        <p:spPr>
          <a:xfrm>
            <a:off x="7682506" y="2885757"/>
            <a:ext cx="3371853" cy="3323336"/>
          </a:xfrm>
          <a:prstGeom prst="rect">
            <a:avLst/>
          </a:prstGeom>
        </p:spPr>
      </p:pic>
    </p:spTree>
    <p:extLst>
      <p:ext uri="{BB962C8B-B14F-4D97-AF65-F5344CB8AC3E}">
        <p14:creationId xmlns:p14="http://schemas.microsoft.com/office/powerpoint/2010/main" val="1181950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F5859-10C9-4588-9727-B9362E26C29D}"/>
              </a:ext>
            </a:extLst>
          </p:cNvPr>
          <p:cNvSpPr>
            <a:spLocks noGrp="1"/>
          </p:cNvSpPr>
          <p:nvPr>
            <p:ph type="title"/>
          </p:nvPr>
        </p:nvSpPr>
        <p:spPr>
          <a:xfrm>
            <a:off x="1333500" y="1020445"/>
            <a:ext cx="2895600" cy="1325563"/>
          </a:xfrm>
        </p:spPr>
        <p:txBody>
          <a:bodyPr/>
          <a:lstStyle/>
          <a:p>
            <a:r>
              <a:rPr lang="en-US" dirty="0"/>
              <a:t>AGENDA</a:t>
            </a:r>
          </a:p>
        </p:txBody>
      </p:sp>
      <p:sp>
        <p:nvSpPr>
          <p:cNvPr id="3" name="Content Placeholder 2">
            <a:extLst>
              <a:ext uri="{FF2B5EF4-FFF2-40B4-BE49-F238E27FC236}">
                <a16:creationId xmlns:a16="http://schemas.microsoft.com/office/drawing/2014/main" id="{5671D7E5-EF66-4BCD-8DAA-E9061157F0BE}"/>
              </a:ext>
            </a:extLst>
          </p:cNvPr>
          <p:cNvSpPr>
            <a:spLocks noGrp="1"/>
          </p:cNvSpPr>
          <p:nvPr>
            <p:ph idx="1"/>
          </p:nvPr>
        </p:nvSpPr>
        <p:spPr>
          <a:xfrm>
            <a:off x="1333500" y="2924175"/>
            <a:ext cx="2895600" cy="2519363"/>
          </a:xfrm>
        </p:spPr>
        <p:txBody>
          <a:bodyPr>
            <a:normAutofit lnSpcReduction="10000"/>
          </a:bodyPr>
          <a:lstStyle/>
          <a:p>
            <a:r>
              <a:rPr lang="en-US" dirty="0"/>
              <a:t>Introduction</a:t>
            </a:r>
          </a:p>
          <a:p>
            <a:r>
              <a:rPr lang="en-US" dirty="0"/>
              <a:t>Breweries per State</a:t>
            </a:r>
          </a:p>
          <a:p>
            <a:r>
              <a:rPr lang="en-US" dirty="0"/>
              <a:t>Missing Values</a:t>
            </a:r>
          </a:p>
          <a:p>
            <a:r>
              <a:rPr lang="en-US" dirty="0"/>
              <a:t>ABV &amp; IBU</a:t>
            </a:r>
          </a:p>
          <a:p>
            <a:r>
              <a:rPr lang="en-US" dirty="0"/>
              <a:t>Recommendation  </a:t>
            </a:r>
          </a:p>
          <a:p>
            <a:r>
              <a:rPr lang="en-US" dirty="0"/>
              <a:t>Summary</a:t>
            </a:r>
          </a:p>
        </p:txBody>
      </p:sp>
      <p:sp>
        <p:nvSpPr>
          <p:cNvPr id="6" name="Slide Number Placeholder 5">
            <a:extLst>
              <a:ext uri="{FF2B5EF4-FFF2-40B4-BE49-F238E27FC236}">
                <a16:creationId xmlns:a16="http://schemas.microsoft.com/office/drawing/2014/main" id="{7C991F00-87A7-45A6-8029-B097FA72498D}"/>
              </a:ext>
            </a:extLst>
          </p:cNvPr>
          <p:cNvSpPr>
            <a:spLocks noGrp="1"/>
          </p:cNvSpPr>
          <p:nvPr>
            <p:ph type="sldNum" sz="quarter" idx="12"/>
          </p:nvPr>
        </p:nvSpPr>
        <p:spPr>
          <a:xfrm>
            <a:off x="5536305" y="6356350"/>
            <a:ext cx="987552" cy="365125"/>
          </a:xfrm>
        </p:spPr>
        <p:txBody>
          <a:bodyPr/>
          <a:lstStyle/>
          <a:p>
            <a:fld id="{A49DFD55-3C28-40EF-9E31-A92D2E4017FF}" type="slidenum">
              <a:rPr lang="en-US" smtClean="0"/>
              <a:pPr/>
              <a:t>2</a:t>
            </a:fld>
            <a:endParaRPr lang="en-US" dirty="0"/>
          </a:p>
        </p:txBody>
      </p:sp>
    </p:spTree>
    <p:extLst>
      <p:ext uri="{BB962C8B-B14F-4D97-AF65-F5344CB8AC3E}">
        <p14:creationId xmlns:p14="http://schemas.microsoft.com/office/powerpoint/2010/main" val="17132195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A0637-CCAA-425E-A57A-6205AFDC8B8C}"/>
              </a:ext>
            </a:extLst>
          </p:cNvPr>
          <p:cNvSpPr>
            <a:spLocks noGrp="1"/>
          </p:cNvSpPr>
          <p:nvPr>
            <p:ph type="title"/>
          </p:nvPr>
        </p:nvSpPr>
        <p:spPr>
          <a:xfrm>
            <a:off x="1885156" y="73622"/>
            <a:ext cx="8421688" cy="823913"/>
          </a:xfrm>
        </p:spPr>
        <p:txBody>
          <a:bodyPr/>
          <a:lstStyle/>
          <a:p>
            <a:r>
              <a:rPr lang="en-US" dirty="0"/>
              <a:t>ABV-IBU RELATIONSHIP KNN Model</a:t>
            </a:r>
          </a:p>
        </p:txBody>
      </p:sp>
      <p:sp>
        <p:nvSpPr>
          <p:cNvPr id="11" name="Slide Number Placeholder 10">
            <a:extLst>
              <a:ext uri="{FF2B5EF4-FFF2-40B4-BE49-F238E27FC236}">
                <a16:creationId xmlns:a16="http://schemas.microsoft.com/office/drawing/2014/main" id="{7AE81C1E-A7C3-40CD-9C11-0C03A2221292}"/>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20</a:t>
            </a:fld>
            <a:endParaRPr lang="en-US" dirty="0"/>
          </a:p>
        </p:txBody>
      </p:sp>
      <p:sp>
        <p:nvSpPr>
          <p:cNvPr id="8" name="TextBox 7">
            <a:extLst>
              <a:ext uri="{FF2B5EF4-FFF2-40B4-BE49-F238E27FC236}">
                <a16:creationId xmlns:a16="http://schemas.microsoft.com/office/drawing/2014/main" id="{B92BA02C-D6F0-6F68-7750-94FCDD156CA8}"/>
              </a:ext>
            </a:extLst>
          </p:cNvPr>
          <p:cNvSpPr txBox="1"/>
          <p:nvPr/>
        </p:nvSpPr>
        <p:spPr>
          <a:xfrm>
            <a:off x="827922" y="1823803"/>
            <a:ext cx="3948265" cy="3416320"/>
          </a:xfrm>
          <a:prstGeom prst="rect">
            <a:avLst/>
          </a:prstGeom>
          <a:noFill/>
        </p:spPr>
        <p:txBody>
          <a:bodyPr wrap="square" rtlCol="0">
            <a:spAutoFit/>
          </a:bodyPr>
          <a:lstStyle/>
          <a:p>
            <a:r>
              <a:rPr lang="en-US" dirty="0"/>
              <a:t>IPAs tend to be somewhere above 50 IBU’s and ales tend to fall below 50 IBU’s.</a:t>
            </a:r>
          </a:p>
          <a:p>
            <a:endParaRPr lang="en-US" dirty="0"/>
          </a:p>
          <a:p>
            <a:r>
              <a:rPr lang="en-US" dirty="0"/>
              <a:t>Looking at the results of the model on our training data it seems to be classifying the ale type even better than what we could eyeball as a good dividing line between IPA and Other Ales.</a:t>
            </a:r>
          </a:p>
          <a:p>
            <a:endParaRPr lang="en-US" dirty="0"/>
          </a:p>
          <a:p>
            <a:endParaRPr lang="en-US" dirty="0"/>
          </a:p>
        </p:txBody>
      </p:sp>
      <p:pic>
        <p:nvPicPr>
          <p:cNvPr id="4" name="Picture 3">
            <a:extLst>
              <a:ext uri="{FF2B5EF4-FFF2-40B4-BE49-F238E27FC236}">
                <a16:creationId xmlns:a16="http://schemas.microsoft.com/office/drawing/2014/main" id="{D6874420-60F2-CFF9-9AC3-123720E83C74}"/>
              </a:ext>
            </a:extLst>
          </p:cNvPr>
          <p:cNvPicPr>
            <a:picLocks noChangeAspect="1"/>
          </p:cNvPicPr>
          <p:nvPr/>
        </p:nvPicPr>
        <p:blipFill>
          <a:blip r:embed="rId2"/>
          <a:stretch>
            <a:fillRect/>
          </a:stretch>
        </p:blipFill>
        <p:spPr>
          <a:xfrm>
            <a:off x="5140171" y="1760438"/>
            <a:ext cx="6506613" cy="4036680"/>
          </a:xfrm>
          <a:prstGeom prst="rect">
            <a:avLst/>
          </a:prstGeom>
        </p:spPr>
      </p:pic>
    </p:spTree>
    <p:extLst>
      <p:ext uri="{BB962C8B-B14F-4D97-AF65-F5344CB8AC3E}">
        <p14:creationId xmlns:p14="http://schemas.microsoft.com/office/powerpoint/2010/main" val="42912382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738151" y="2148840"/>
            <a:ext cx="4432769" cy="1715531"/>
          </a:xfrm>
        </p:spPr>
        <p:txBody>
          <a:bodyPr/>
          <a:lstStyle/>
          <a:p>
            <a:r>
              <a:rPr lang="en-US" dirty="0"/>
              <a:t>Recommendation</a:t>
            </a:r>
          </a:p>
        </p:txBody>
      </p:sp>
    </p:spTree>
    <p:extLst>
      <p:ext uri="{BB962C8B-B14F-4D97-AF65-F5344CB8AC3E}">
        <p14:creationId xmlns:p14="http://schemas.microsoft.com/office/powerpoint/2010/main" val="30714717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A0637-CCAA-425E-A57A-6205AFDC8B8C}"/>
              </a:ext>
            </a:extLst>
          </p:cNvPr>
          <p:cNvSpPr>
            <a:spLocks noGrp="1"/>
          </p:cNvSpPr>
          <p:nvPr>
            <p:ph type="title"/>
          </p:nvPr>
        </p:nvSpPr>
        <p:spPr>
          <a:xfrm>
            <a:off x="1885156" y="73622"/>
            <a:ext cx="8421688" cy="823913"/>
          </a:xfrm>
        </p:spPr>
        <p:txBody>
          <a:bodyPr/>
          <a:lstStyle/>
          <a:p>
            <a:r>
              <a:rPr lang="en-US" dirty="0"/>
              <a:t>Recommendation for new beer</a:t>
            </a:r>
          </a:p>
        </p:txBody>
      </p:sp>
      <p:sp>
        <p:nvSpPr>
          <p:cNvPr id="11" name="Slide Number Placeholder 10">
            <a:extLst>
              <a:ext uri="{FF2B5EF4-FFF2-40B4-BE49-F238E27FC236}">
                <a16:creationId xmlns:a16="http://schemas.microsoft.com/office/drawing/2014/main" id="{7AE81C1E-A7C3-40CD-9C11-0C03A2221292}"/>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22</a:t>
            </a:fld>
            <a:endParaRPr lang="en-US" dirty="0"/>
          </a:p>
        </p:txBody>
      </p:sp>
      <p:sp>
        <p:nvSpPr>
          <p:cNvPr id="8" name="TextBox 7">
            <a:extLst>
              <a:ext uri="{FF2B5EF4-FFF2-40B4-BE49-F238E27FC236}">
                <a16:creationId xmlns:a16="http://schemas.microsoft.com/office/drawing/2014/main" id="{B92BA02C-D6F0-6F68-7750-94FCDD156CA8}"/>
              </a:ext>
            </a:extLst>
          </p:cNvPr>
          <p:cNvSpPr txBox="1"/>
          <p:nvPr/>
        </p:nvSpPr>
        <p:spPr>
          <a:xfrm>
            <a:off x="1352034" y="897535"/>
            <a:ext cx="9487931" cy="1754326"/>
          </a:xfrm>
          <a:prstGeom prst="rect">
            <a:avLst/>
          </a:prstGeom>
          <a:noFill/>
        </p:spPr>
        <p:txBody>
          <a:bodyPr wrap="square" rtlCol="0">
            <a:spAutoFit/>
          </a:bodyPr>
          <a:lstStyle/>
          <a:p>
            <a:r>
              <a:rPr lang="en-US" dirty="0"/>
              <a:t>Low concentration of IPAs in southern part of the US</a:t>
            </a:r>
          </a:p>
          <a:p>
            <a:endParaRPr lang="en-US" dirty="0"/>
          </a:p>
          <a:p>
            <a:r>
              <a:rPr lang="en-US" dirty="0"/>
              <a:t>Florida has the 3</a:t>
            </a:r>
            <a:r>
              <a:rPr lang="en-US" baseline="30000" dirty="0"/>
              <a:t>rd</a:t>
            </a:r>
            <a:r>
              <a:rPr lang="en-US" dirty="0"/>
              <a:t> largest population and Georgia has the 8</a:t>
            </a:r>
            <a:r>
              <a:rPr lang="en-US" baseline="30000" dirty="0"/>
              <a:t>th</a:t>
            </a:r>
            <a:r>
              <a:rPr lang="en-US" dirty="0"/>
              <a:t> highest population in the US (https://www.statsamerica.org/sip/rank_list.aspx?rank_label=pop1)</a:t>
            </a:r>
          </a:p>
          <a:p>
            <a:endParaRPr lang="en-US" dirty="0"/>
          </a:p>
          <a:p>
            <a:endParaRPr lang="en-US" dirty="0"/>
          </a:p>
        </p:txBody>
      </p:sp>
      <p:pic>
        <p:nvPicPr>
          <p:cNvPr id="7" name="Picture 6">
            <a:extLst>
              <a:ext uri="{FF2B5EF4-FFF2-40B4-BE49-F238E27FC236}">
                <a16:creationId xmlns:a16="http://schemas.microsoft.com/office/drawing/2014/main" id="{25E40E0C-845E-F189-9D98-8A641DE651D0}"/>
              </a:ext>
            </a:extLst>
          </p:cNvPr>
          <p:cNvPicPr>
            <a:picLocks noChangeAspect="1"/>
          </p:cNvPicPr>
          <p:nvPr/>
        </p:nvPicPr>
        <p:blipFill>
          <a:blip r:embed="rId2"/>
          <a:stretch>
            <a:fillRect/>
          </a:stretch>
        </p:blipFill>
        <p:spPr>
          <a:xfrm>
            <a:off x="1473958" y="2179144"/>
            <a:ext cx="9152712" cy="4382870"/>
          </a:xfrm>
          <a:prstGeom prst="rect">
            <a:avLst/>
          </a:prstGeom>
        </p:spPr>
      </p:pic>
    </p:spTree>
    <p:extLst>
      <p:ext uri="{BB962C8B-B14F-4D97-AF65-F5344CB8AC3E}">
        <p14:creationId xmlns:p14="http://schemas.microsoft.com/office/powerpoint/2010/main" val="337058133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A0637-CCAA-425E-A57A-6205AFDC8B8C}"/>
              </a:ext>
            </a:extLst>
          </p:cNvPr>
          <p:cNvSpPr>
            <a:spLocks noGrp="1"/>
          </p:cNvSpPr>
          <p:nvPr>
            <p:ph type="title"/>
          </p:nvPr>
        </p:nvSpPr>
        <p:spPr>
          <a:xfrm>
            <a:off x="1885156" y="73622"/>
            <a:ext cx="8421688" cy="823913"/>
          </a:xfrm>
        </p:spPr>
        <p:txBody>
          <a:bodyPr/>
          <a:lstStyle/>
          <a:p>
            <a:r>
              <a:rPr lang="en-US" dirty="0"/>
              <a:t>Recommendation for new beer</a:t>
            </a:r>
          </a:p>
        </p:txBody>
      </p:sp>
      <p:sp>
        <p:nvSpPr>
          <p:cNvPr id="11" name="Slide Number Placeholder 10">
            <a:extLst>
              <a:ext uri="{FF2B5EF4-FFF2-40B4-BE49-F238E27FC236}">
                <a16:creationId xmlns:a16="http://schemas.microsoft.com/office/drawing/2014/main" id="{7AE81C1E-A7C3-40CD-9C11-0C03A2221292}"/>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23</a:t>
            </a:fld>
            <a:endParaRPr lang="en-US" dirty="0"/>
          </a:p>
        </p:txBody>
      </p:sp>
      <p:sp>
        <p:nvSpPr>
          <p:cNvPr id="8" name="TextBox 7">
            <a:extLst>
              <a:ext uri="{FF2B5EF4-FFF2-40B4-BE49-F238E27FC236}">
                <a16:creationId xmlns:a16="http://schemas.microsoft.com/office/drawing/2014/main" id="{B92BA02C-D6F0-6F68-7750-94FCDD156CA8}"/>
              </a:ext>
            </a:extLst>
          </p:cNvPr>
          <p:cNvSpPr txBox="1"/>
          <p:nvPr/>
        </p:nvSpPr>
        <p:spPr>
          <a:xfrm>
            <a:off x="1352034" y="1008767"/>
            <a:ext cx="9487931" cy="1477328"/>
          </a:xfrm>
          <a:prstGeom prst="rect">
            <a:avLst/>
          </a:prstGeom>
          <a:noFill/>
        </p:spPr>
        <p:txBody>
          <a:bodyPr wrap="square" rtlCol="0">
            <a:spAutoFit/>
          </a:bodyPr>
          <a:lstStyle/>
          <a:p>
            <a:r>
              <a:rPr lang="en-US" dirty="0"/>
              <a:t>Similar situation for Ales with low concentration of ales in southern part of the US.</a:t>
            </a:r>
          </a:p>
          <a:p>
            <a:endParaRPr lang="en-US" dirty="0"/>
          </a:p>
          <a:p>
            <a:r>
              <a:rPr lang="en-US" dirty="0"/>
              <a:t>Our recommendation is to release a new beer IPA or Ale in the Florida/Georgia as there is the most opportunity in the state based on our analysis.</a:t>
            </a:r>
          </a:p>
          <a:p>
            <a:endParaRPr lang="en-US" dirty="0"/>
          </a:p>
        </p:txBody>
      </p:sp>
      <p:pic>
        <p:nvPicPr>
          <p:cNvPr id="4" name="Picture 3">
            <a:extLst>
              <a:ext uri="{FF2B5EF4-FFF2-40B4-BE49-F238E27FC236}">
                <a16:creationId xmlns:a16="http://schemas.microsoft.com/office/drawing/2014/main" id="{9F222023-A11D-14BC-10D1-A7E695E40121}"/>
              </a:ext>
            </a:extLst>
          </p:cNvPr>
          <p:cNvPicPr>
            <a:picLocks noChangeAspect="1"/>
          </p:cNvPicPr>
          <p:nvPr/>
        </p:nvPicPr>
        <p:blipFill>
          <a:blip r:embed="rId2"/>
          <a:stretch>
            <a:fillRect/>
          </a:stretch>
        </p:blipFill>
        <p:spPr>
          <a:xfrm>
            <a:off x="1451472" y="2292824"/>
            <a:ext cx="8988229" cy="4307723"/>
          </a:xfrm>
          <a:prstGeom prst="rect">
            <a:avLst/>
          </a:prstGeom>
        </p:spPr>
      </p:pic>
    </p:spTree>
    <p:extLst>
      <p:ext uri="{BB962C8B-B14F-4D97-AF65-F5344CB8AC3E}">
        <p14:creationId xmlns:p14="http://schemas.microsoft.com/office/powerpoint/2010/main" val="389431464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8FC28-E0BD-4387-B8BE-9965D1A57FF1}"/>
              </a:ext>
            </a:extLst>
          </p:cNvPr>
          <p:cNvSpPr>
            <a:spLocks noGrp="1"/>
          </p:cNvSpPr>
          <p:nvPr>
            <p:ph type="title"/>
          </p:nvPr>
        </p:nvSpPr>
        <p:spPr>
          <a:xfrm>
            <a:off x="5476875" y="1847130"/>
            <a:ext cx="5111750" cy="1204912"/>
          </a:xfrm>
        </p:spPr>
        <p:txBody>
          <a:bodyPr/>
          <a:lstStyle/>
          <a:p>
            <a:r>
              <a:rPr lang="en-US" dirty="0"/>
              <a:t>SUMMARY</a:t>
            </a:r>
          </a:p>
        </p:txBody>
      </p:sp>
      <p:sp>
        <p:nvSpPr>
          <p:cNvPr id="3" name="Text Placeholder 2">
            <a:extLst>
              <a:ext uri="{FF2B5EF4-FFF2-40B4-BE49-F238E27FC236}">
                <a16:creationId xmlns:a16="http://schemas.microsoft.com/office/drawing/2014/main" id="{FED19BCA-B61F-4EA6-A1FB-CCA3BD8506FB}"/>
              </a:ext>
            </a:extLst>
          </p:cNvPr>
          <p:cNvSpPr>
            <a:spLocks noGrp="1"/>
          </p:cNvSpPr>
          <p:nvPr>
            <p:ph type="body" idx="1"/>
          </p:nvPr>
        </p:nvSpPr>
        <p:spPr>
          <a:xfrm>
            <a:off x="5476875" y="3229697"/>
            <a:ext cx="5111750" cy="3126653"/>
          </a:xfrm>
        </p:spPr>
        <p:txBody>
          <a:bodyPr>
            <a:normAutofit/>
          </a:bodyPr>
          <a:lstStyle/>
          <a:p>
            <a:r>
              <a:rPr lang="en-US" dirty="0"/>
              <a:t>Breweries seems to be clustered along the west cost, northeast and eastern Midwest US.</a:t>
            </a:r>
          </a:p>
          <a:p>
            <a:r>
              <a:rPr lang="en-US" dirty="0"/>
              <a:t>The evidence suggest as IBU goes up so does ABV.</a:t>
            </a:r>
          </a:p>
          <a:p>
            <a:r>
              <a:rPr lang="en-US" dirty="0"/>
              <a:t>The evidence suggest that a common defining factor between IPAs and Other Ales is IBU</a:t>
            </a:r>
          </a:p>
          <a:p>
            <a:r>
              <a:rPr lang="en-US" dirty="0"/>
              <a:t>To introduce new beers, Budweiser should look to release a new IPA or Ale in Florida and/or Georgia.</a:t>
            </a:r>
          </a:p>
          <a:p>
            <a:endParaRPr lang="en-US" dirty="0"/>
          </a:p>
        </p:txBody>
      </p:sp>
      <p:sp>
        <p:nvSpPr>
          <p:cNvPr id="6" name="Slide Number Placeholder 5">
            <a:extLst>
              <a:ext uri="{FF2B5EF4-FFF2-40B4-BE49-F238E27FC236}">
                <a16:creationId xmlns:a16="http://schemas.microsoft.com/office/drawing/2014/main" id="{7C4B8313-9270-4128-8674-3A3E42B806BC}"/>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24</a:t>
            </a:fld>
            <a:endParaRPr lang="en-US" dirty="0"/>
          </a:p>
        </p:txBody>
      </p:sp>
    </p:spTree>
    <p:extLst>
      <p:ext uri="{BB962C8B-B14F-4D97-AF65-F5344CB8AC3E}">
        <p14:creationId xmlns:p14="http://schemas.microsoft.com/office/powerpoint/2010/main" val="41496401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F1EDE-5423-435C-B149-87AB1BC22B83}"/>
              </a:ext>
            </a:extLst>
          </p:cNvPr>
          <p:cNvSpPr>
            <a:spLocks noGrp="1"/>
          </p:cNvSpPr>
          <p:nvPr>
            <p:ph type="ctrTitle"/>
          </p:nvPr>
        </p:nvSpPr>
        <p:spPr>
          <a:xfrm>
            <a:off x="4267200" y="1615736"/>
            <a:ext cx="4179570" cy="1524735"/>
          </a:xfrm>
        </p:spPr>
        <p:txBody>
          <a:bodyPr/>
          <a:lstStyle/>
          <a:p>
            <a:r>
              <a:rPr lang="en-US" dirty="0"/>
              <a:t>THANK YOU</a:t>
            </a:r>
          </a:p>
        </p:txBody>
      </p:sp>
      <p:sp>
        <p:nvSpPr>
          <p:cNvPr id="3" name="Subtitle 2">
            <a:extLst>
              <a:ext uri="{FF2B5EF4-FFF2-40B4-BE49-F238E27FC236}">
                <a16:creationId xmlns:a16="http://schemas.microsoft.com/office/drawing/2014/main" id="{AF64C29E-DF30-4DC6-AB95-2016F9A703B6}"/>
              </a:ext>
            </a:extLst>
          </p:cNvPr>
          <p:cNvSpPr>
            <a:spLocks noGrp="1"/>
          </p:cNvSpPr>
          <p:nvPr>
            <p:ph type="subTitle" idx="1"/>
          </p:nvPr>
        </p:nvSpPr>
        <p:spPr>
          <a:xfrm>
            <a:off x="4267199" y="3238103"/>
            <a:ext cx="4824173" cy="1371997"/>
          </a:xfrm>
        </p:spPr>
        <p:txBody>
          <a:bodyPr>
            <a:normAutofit fontScale="92500"/>
          </a:bodyPr>
          <a:lstStyle/>
          <a:p>
            <a:r>
              <a:rPr lang="en-US" dirty="0"/>
              <a:t>Jake Rastberger – jrastberger@mail.smu.edu</a:t>
            </a:r>
          </a:p>
          <a:p>
            <a:r>
              <a:rPr lang="en-US" dirty="0"/>
              <a:t>Lijo Jacob – </a:t>
            </a:r>
            <a:r>
              <a:rPr lang="en-US" dirty="0">
                <a:hlinkClick r:id="rId2"/>
              </a:rPr>
              <a:t>lijoj@mail.smu.edu</a:t>
            </a:r>
            <a:endParaRPr lang="en-US" dirty="0"/>
          </a:p>
          <a:p>
            <a:r>
              <a:rPr lang="en-US" dirty="0" err="1"/>
              <a:t>Lijo’s</a:t>
            </a:r>
            <a:r>
              <a:rPr lang="en-US" dirty="0"/>
              <a:t> YouTube Video Link -</a:t>
            </a:r>
            <a:r>
              <a:rPr lang="en-US" b="0" i="0" u="none" strike="noStrike" dirty="0">
                <a:effectLst/>
                <a:latin typeface="Roboto" panose="02000000000000000000" pitchFamily="2" charset="0"/>
                <a:hlinkClick r:id="rId3"/>
              </a:rPr>
              <a:t>https://youtu.be/HuEdO7g6R2Q</a:t>
            </a:r>
            <a:endParaRPr lang="en-US" dirty="0"/>
          </a:p>
        </p:txBody>
      </p:sp>
      <p:sp>
        <p:nvSpPr>
          <p:cNvPr id="5" name="Footer Placeholder 4">
            <a:extLst>
              <a:ext uri="{FF2B5EF4-FFF2-40B4-BE49-F238E27FC236}">
                <a16:creationId xmlns:a16="http://schemas.microsoft.com/office/drawing/2014/main" id="{3990FA1B-5022-47AB-A0AE-8F5C5797997C}"/>
              </a:ext>
            </a:extLst>
          </p:cNvPr>
          <p:cNvSpPr>
            <a:spLocks noGrp="1"/>
          </p:cNvSpPr>
          <p:nvPr>
            <p:ph type="ftr" sz="quarter" idx="11"/>
          </p:nvPr>
        </p:nvSpPr>
        <p:spPr>
          <a:xfrm>
            <a:off x="6479721" y="6356350"/>
            <a:ext cx="2661557" cy="365125"/>
          </a:xfrm>
        </p:spPr>
        <p:txBody>
          <a:bodyPr/>
          <a:lstStyle/>
          <a:p>
            <a:r>
              <a:rPr lang="en-US" dirty="0"/>
              <a:t>CRAFT BEER CASE STUDY</a:t>
            </a:r>
          </a:p>
        </p:txBody>
      </p:sp>
      <p:sp>
        <p:nvSpPr>
          <p:cNvPr id="6" name="Slide Number Placeholder 5">
            <a:extLst>
              <a:ext uri="{FF2B5EF4-FFF2-40B4-BE49-F238E27FC236}">
                <a16:creationId xmlns:a16="http://schemas.microsoft.com/office/drawing/2014/main" id="{4C127D99-645F-4FCF-9573-FDFE2A344FA9}"/>
              </a:ext>
            </a:extLst>
          </p:cNvPr>
          <p:cNvSpPr>
            <a:spLocks noGrp="1"/>
          </p:cNvSpPr>
          <p:nvPr>
            <p:ph type="sldNum" sz="quarter" idx="12"/>
          </p:nvPr>
        </p:nvSpPr>
        <p:spPr>
          <a:xfrm>
            <a:off x="9579428" y="6356350"/>
            <a:ext cx="1774371" cy="365125"/>
          </a:xfrm>
        </p:spPr>
        <p:txBody>
          <a:bodyPr/>
          <a:lstStyle/>
          <a:p>
            <a:fld id="{A49DFD55-3C28-40EF-9E31-A92D2E4017FF}" type="slidenum">
              <a:rPr lang="en-US" smtClean="0"/>
              <a:pPr/>
              <a:t>25</a:t>
            </a:fld>
            <a:endParaRPr lang="en-US" dirty="0"/>
          </a:p>
        </p:txBody>
      </p:sp>
    </p:spTree>
    <p:extLst>
      <p:ext uri="{BB962C8B-B14F-4D97-AF65-F5344CB8AC3E}">
        <p14:creationId xmlns:p14="http://schemas.microsoft.com/office/powerpoint/2010/main" val="19697875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6A2D15-4D68-4BF7-9421-032AE6C8852C}"/>
              </a:ext>
            </a:extLst>
          </p:cNvPr>
          <p:cNvSpPr>
            <a:spLocks noGrp="1"/>
          </p:cNvSpPr>
          <p:nvPr>
            <p:ph type="title"/>
          </p:nvPr>
        </p:nvSpPr>
        <p:spPr>
          <a:xfrm>
            <a:off x="1885156" y="892177"/>
            <a:ext cx="8421688" cy="1325563"/>
          </a:xfrm>
        </p:spPr>
        <p:txBody>
          <a:bodyPr/>
          <a:lstStyle/>
          <a:p>
            <a:r>
              <a:rPr lang="en-US" dirty="0"/>
              <a:t>MEET OUR TEAM</a:t>
            </a:r>
          </a:p>
        </p:txBody>
      </p:sp>
      <p:sp>
        <p:nvSpPr>
          <p:cNvPr id="8" name="Text Placeholder 7">
            <a:extLst>
              <a:ext uri="{FF2B5EF4-FFF2-40B4-BE49-F238E27FC236}">
                <a16:creationId xmlns:a16="http://schemas.microsoft.com/office/drawing/2014/main" id="{8F0714D4-1A7C-4D7F-A5C0-4F766382B6A9}"/>
              </a:ext>
            </a:extLst>
          </p:cNvPr>
          <p:cNvSpPr>
            <a:spLocks noGrp="1"/>
          </p:cNvSpPr>
          <p:nvPr>
            <p:ph type="body" idx="18"/>
          </p:nvPr>
        </p:nvSpPr>
        <p:spPr>
          <a:xfrm>
            <a:off x="3578300" y="5084524"/>
            <a:ext cx="2330816" cy="343061"/>
          </a:xfrm>
        </p:spPr>
        <p:txBody>
          <a:bodyPr/>
          <a:lstStyle/>
          <a:p>
            <a:r>
              <a:rPr lang="en-US" dirty="0"/>
              <a:t>LIJO JACOB</a:t>
            </a:r>
          </a:p>
        </p:txBody>
      </p:sp>
      <p:sp>
        <p:nvSpPr>
          <p:cNvPr id="9" name="Text Placeholder 8">
            <a:extLst>
              <a:ext uri="{FF2B5EF4-FFF2-40B4-BE49-F238E27FC236}">
                <a16:creationId xmlns:a16="http://schemas.microsoft.com/office/drawing/2014/main" id="{36AEE506-9967-4592-BC98-D3FD3028A8E5}"/>
              </a:ext>
            </a:extLst>
          </p:cNvPr>
          <p:cNvSpPr>
            <a:spLocks noGrp="1"/>
          </p:cNvSpPr>
          <p:nvPr>
            <p:ph type="body" idx="19"/>
          </p:nvPr>
        </p:nvSpPr>
        <p:spPr>
          <a:xfrm>
            <a:off x="6068964" y="5084524"/>
            <a:ext cx="2317707" cy="343061"/>
          </a:xfrm>
        </p:spPr>
        <p:txBody>
          <a:bodyPr/>
          <a:lstStyle/>
          <a:p>
            <a:r>
              <a:rPr lang="en-US" dirty="0"/>
              <a:t>JAKE RASTBERGER</a:t>
            </a:r>
          </a:p>
        </p:txBody>
      </p:sp>
      <p:sp>
        <p:nvSpPr>
          <p:cNvPr id="23" name="Date Placeholder 22">
            <a:extLst>
              <a:ext uri="{FF2B5EF4-FFF2-40B4-BE49-F238E27FC236}">
                <a16:creationId xmlns:a16="http://schemas.microsoft.com/office/drawing/2014/main" id="{637DEDF5-3FCD-4BC2-86A5-7BE2BF01EA38}"/>
              </a:ext>
            </a:extLst>
          </p:cNvPr>
          <p:cNvSpPr>
            <a:spLocks noGrp="1"/>
          </p:cNvSpPr>
          <p:nvPr>
            <p:ph type="dt" sz="half" idx="10"/>
          </p:nvPr>
        </p:nvSpPr>
        <p:spPr>
          <a:xfrm>
            <a:off x="838200" y="6356350"/>
            <a:ext cx="2743200" cy="365125"/>
          </a:xfrm>
        </p:spPr>
        <p:txBody>
          <a:bodyPr/>
          <a:lstStyle/>
          <a:p>
            <a:r>
              <a:rPr lang="en-US" dirty="0"/>
              <a:t>20XX</a:t>
            </a:r>
          </a:p>
        </p:txBody>
      </p:sp>
      <p:sp>
        <p:nvSpPr>
          <p:cNvPr id="25" name="Slide Number Placeholder 24">
            <a:extLst>
              <a:ext uri="{FF2B5EF4-FFF2-40B4-BE49-F238E27FC236}">
                <a16:creationId xmlns:a16="http://schemas.microsoft.com/office/drawing/2014/main" id="{148E9129-4CC6-47BA-ACD8-2C632A8660EC}"/>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3</a:t>
            </a:fld>
            <a:endParaRPr lang="en-US" dirty="0"/>
          </a:p>
        </p:txBody>
      </p:sp>
      <p:pic>
        <p:nvPicPr>
          <p:cNvPr id="6" name="Picture 5">
            <a:extLst>
              <a:ext uri="{FF2B5EF4-FFF2-40B4-BE49-F238E27FC236}">
                <a16:creationId xmlns:a16="http://schemas.microsoft.com/office/drawing/2014/main" id="{8B561595-E33D-13F7-EAAF-C5C4D344C6B3}"/>
              </a:ext>
            </a:extLst>
          </p:cNvPr>
          <p:cNvPicPr>
            <a:picLocks noChangeAspect="1"/>
          </p:cNvPicPr>
          <p:nvPr/>
        </p:nvPicPr>
        <p:blipFill>
          <a:blip r:embed="rId2"/>
          <a:stretch>
            <a:fillRect/>
          </a:stretch>
        </p:blipFill>
        <p:spPr>
          <a:xfrm>
            <a:off x="3729666" y="2878139"/>
            <a:ext cx="1938096" cy="1938096"/>
          </a:xfrm>
          <a:prstGeom prst="rect">
            <a:avLst/>
          </a:prstGeom>
        </p:spPr>
      </p:pic>
      <p:pic>
        <p:nvPicPr>
          <p:cNvPr id="19" name="Picture 18">
            <a:extLst>
              <a:ext uri="{FF2B5EF4-FFF2-40B4-BE49-F238E27FC236}">
                <a16:creationId xmlns:a16="http://schemas.microsoft.com/office/drawing/2014/main" id="{22100C03-1692-6926-D517-EA98A2AE4556}"/>
              </a:ext>
            </a:extLst>
          </p:cNvPr>
          <p:cNvPicPr>
            <a:picLocks noChangeAspect="1"/>
          </p:cNvPicPr>
          <p:nvPr/>
        </p:nvPicPr>
        <p:blipFill>
          <a:blip r:embed="rId3"/>
          <a:stretch>
            <a:fillRect/>
          </a:stretch>
        </p:blipFill>
        <p:spPr>
          <a:xfrm>
            <a:off x="6215304" y="2878139"/>
            <a:ext cx="1938096" cy="1856775"/>
          </a:xfrm>
          <a:prstGeom prst="rect">
            <a:avLst/>
          </a:prstGeom>
        </p:spPr>
      </p:pic>
    </p:spTree>
    <p:extLst>
      <p:ext uri="{BB962C8B-B14F-4D97-AF65-F5344CB8AC3E}">
        <p14:creationId xmlns:p14="http://schemas.microsoft.com/office/powerpoint/2010/main" val="15335168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991350" y="2148840"/>
            <a:ext cx="4179570" cy="1715531"/>
          </a:xfrm>
        </p:spPr>
        <p:txBody>
          <a:bodyPr/>
          <a:lstStyle/>
          <a:p>
            <a:r>
              <a:rPr lang="en-US" dirty="0"/>
              <a:t>Breweries per state</a:t>
            </a:r>
          </a:p>
        </p:txBody>
      </p:sp>
    </p:spTree>
    <p:extLst>
      <p:ext uri="{BB962C8B-B14F-4D97-AF65-F5344CB8AC3E}">
        <p14:creationId xmlns:p14="http://schemas.microsoft.com/office/powerpoint/2010/main" val="3797280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A0637-CCAA-425E-A57A-6205AFDC8B8C}"/>
              </a:ext>
            </a:extLst>
          </p:cNvPr>
          <p:cNvSpPr>
            <a:spLocks noGrp="1"/>
          </p:cNvSpPr>
          <p:nvPr>
            <p:ph type="title"/>
          </p:nvPr>
        </p:nvSpPr>
        <p:spPr>
          <a:xfrm>
            <a:off x="1885156" y="73622"/>
            <a:ext cx="8421688" cy="823913"/>
          </a:xfrm>
        </p:spPr>
        <p:txBody>
          <a:bodyPr/>
          <a:lstStyle/>
          <a:p>
            <a:r>
              <a:rPr lang="en-US" dirty="0"/>
              <a:t>Duplicated Breweries</a:t>
            </a:r>
          </a:p>
        </p:txBody>
      </p:sp>
      <p:sp>
        <p:nvSpPr>
          <p:cNvPr id="11" name="Slide Number Placeholder 10">
            <a:extLst>
              <a:ext uri="{FF2B5EF4-FFF2-40B4-BE49-F238E27FC236}">
                <a16:creationId xmlns:a16="http://schemas.microsoft.com/office/drawing/2014/main" id="{7AE81C1E-A7C3-40CD-9C11-0C03A2221292}"/>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5</a:t>
            </a:fld>
            <a:endParaRPr lang="en-US" dirty="0"/>
          </a:p>
        </p:txBody>
      </p:sp>
      <p:pic>
        <p:nvPicPr>
          <p:cNvPr id="4" name="Picture 3">
            <a:extLst>
              <a:ext uri="{FF2B5EF4-FFF2-40B4-BE49-F238E27FC236}">
                <a16:creationId xmlns:a16="http://schemas.microsoft.com/office/drawing/2014/main" id="{1110E364-3EEB-B092-77A6-4F4DDA3FE249}"/>
              </a:ext>
            </a:extLst>
          </p:cNvPr>
          <p:cNvPicPr>
            <a:picLocks noChangeAspect="1"/>
          </p:cNvPicPr>
          <p:nvPr/>
        </p:nvPicPr>
        <p:blipFill>
          <a:blip r:embed="rId2"/>
          <a:stretch>
            <a:fillRect/>
          </a:stretch>
        </p:blipFill>
        <p:spPr>
          <a:xfrm>
            <a:off x="6362136" y="2061291"/>
            <a:ext cx="4918616" cy="800085"/>
          </a:xfrm>
          <a:prstGeom prst="rect">
            <a:avLst/>
          </a:prstGeom>
        </p:spPr>
      </p:pic>
      <p:sp>
        <p:nvSpPr>
          <p:cNvPr id="5" name="TextBox 4">
            <a:extLst>
              <a:ext uri="{FF2B5EF4-FFF2-40B4-BE49-F238E27FC236}">
                <a16:creationId xmlns:a16="http://schemas.microsoft.com/office/drawing/2014/main" id="{44F06336-C2F0-DC58-C61E-F0918FEC17BE}"/>
              </a:ext>
            </a:extLst>
          </p:cNvPr>
          <p:cNvSpPr txBox="1"/>
          <p:nvPr/>
        </p:nvSpPr>
        <p:spPr>
          <a:xfrm>
            <a:off x="1118587" y="1946001"/>
            <a:ext cx="4572000" cy="1477328"/>
          </a:xfrm>
          <a:prstGeom prst="rect">
            <a:avLst/>
          </a:prstGeom>
          <a:noFill/>
        </p:spPr>
        <p:txBody>
          <a:bodyPr wrap="square" rtlCol="0">
            <a:spAutoFit/>
          </a:bodyPr>
          <a:lstStyle/>
          <a:p>
            <a:r>
              <a:rPr lang="en-US" dirty="0"/>
              <a:t>The dataset we received contained some duplicated breweries. We removed these duplicated breweries if the name, city and State were all duplicates.</a:t>
            </a:r>
          </a:p>
          <a:p>
            <a:endParaRPr lang="en-US" dirty="0"/>
          </a:p>
        </p:txBody>
      </p:sp>
    </p:spTree>
    <p:extLst>
      <p:ext uri="{BB962C8B-B14F-4D97-AF65-F5344CB8AC3E}">
        <p14:creationId xmlns:p14="http://schemas.microsoft.com/office/powerpoint/2010/main" val="22784900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C6D044-C704-4974-935B-AE3D7EFC9BC4}"/>
              </a:ext>
            </a:extLst>
          </p:cNvPr>
          <p:cNvSpPr>
            <a:spLocks noGrp="1"/>
          </p:cNvSpPr>
          <p:nvPr>
            <p:ph type="title"/>
          </p:nvPr>
        </p:nvSpPr>
        <p:spPr>
          <a:xfrm>
            <a:off x="838200" y="164827"/>
            <a:ext cx="10515600" cy="771217"/>
          </a:xfrm>
        </p:spPr>
        <p:txBody>
          <a:bodyPr/>
          <a:lstStyle/>
          <a:p>
            <a:r>
              <a:rPr lang="en-US" dirty="0"/>
              <a:t>Breweries per state</a:t>
            </a:r>
          </a:p>
        </p:txBody>
      </p:sp>
      <p:sp>
        <p:nvSpPr>
          <p:cNvPr id="11" name="Slide Number Placeholder 10">
            <a:extLst>
              <a:ext uri="{FF2B5EF4-FFF2-40B4-BE49-F238E27FC236}">
                <a16:creationId xmlns:a16="http://schemas.microsoft.com/office/drawing/2014/main" id="{6D5843A7-CBF3-441B-919C-8467B2BB19B5}"/>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6</a:t>
            </a:fld>
            <a:endParaRPr lang="en-US" dirty="0"/>
          </a:p>
        </p:txBody>
      </p:sp>
      <p:sp>
        <p:nvSpPr>
          <p:cNvPr id="12" name="TextBox 11">
            <a:extLst>
              <a:ext uri="{FF2B5EF4-FFF2-40B4-BE49-F238E27FC236}">
                <a16:creationId xmlns:a16="http://schemas.microsoft.com/office/drawing/2014/main" id="{F29A6011-30B2-204A-DDBF-BE3B97D93FDE}"/>
              </a:ext>
            </a:extLst>
          </p:cNvPr>
          <p:cNvSpPr txBox="1"/>
          <p:nvPr/>
        </p:nvSpPr>
        <p:spPr>
          <a:xfrm>
            <a:off x="541538" y="1754252"/>
            <a:ext cx="4518734" cy="2031325"/>
          </a:xfrm>
          <a:prstGeom prst="rect">
            <a:avLst/>
          </a:prstGeom>
          <a:noFill/>
        </p:spPr>
        <p:txBody>
          <a:bodyPr wrap="square" rtlCol="0">
            <a:spAutoFit/>
          </a:bodyPr>
          <a:lstStyle/>
          <a:p>
            <a:r>
              <a:rPr lang="en-US" dirty="0"/>
              <a:t>Most of the breweries seems to be clustered along the west cost, northeast and eastern Midwest US. </a:t>
            </a:r>
          </a:p>
          <a:p>
            <a:endParaRPr lang="en-US" dirty="0"/>
          </a:p>
          <a:p>
            <a:r>
              <a:rPr lang="en-US" dirty="0"/>
              <a:t>It is also worth noting a large amount in both Colorado and Texas.</a:t>
            </a:r>
          </a:p>
          <a:p>
            <a:endParaRPr lang="en-US" dirty="0"/>
          </a:p>
        </p:txBody>
      </p:sp>
      <p:pic>
        <p:nvPicPr>
          <p:cNvPr id="14" name="Picture 13">
            <a:extLst>
              <a:ext uri="{FF2B5EF4-FFF2-40B4-BE49-F238E27FC236}">
                <a16:creationId xmlns:a16="http://schemas.microsoft.com/office/drawing/2014/main" id="{8B32D215-1244-ABFF-E452-D6BB3EE0494D}"/>
              </a:ext>
            </a:extLst>
          </p:cNvPr>
          <p:cNvPicPr>
            <a:picLocks noChangeAspect="1"/>
          </p:cNvPicPr>
          <p:nvPr/>
        </p:nvPicPr>
        <p:blipFill>
          <a:blip r:embed="rId2"/>
          <a:stretch>
            <a:fillRect/>
          </a:stretch>
        </p:blipFill>
        <p:spPr>
          <a:xfrm>
            <a:off x="1184063" y="3977230"/>
            <a:ext cx="3876209" cy="2414419"/>
          </a:xfrm>
          <a:prstGeom prst="rect">
            <a:avLst/>
          </a:prstGeom>
        </p:spPr>
      </p:pic>
      <p:pic>
        <p:nvPicPr>
          <p:cNvPr id="16" name="Picture 15">
            <a:extLst>
              <a:ext uri="{FF2B5EF4-FFF2-40B4-BE49-F238E27FC236}">
                <a16:creationId xmlns:a16="http://schemas.microsoft.com/office/drawing/2014/main" id="{55565F29-7741-504F-B6AF-4AE73A9E16A6}"/>
              </a:ext>
            </a:extLst>
          </p:cNvPr>
          <p:cNvPicPr>
            <a:picLocks noChangeAspect="1"/>
          </p:cNvPicPr>
          <p:nvPr/>
        </p:nvPicPr>
        <p:blipFill>
          <a:blip r:embed="rId3"/>
          <a:stretch>
            <a:fillRect/>
          </a:stretch>
        </p:blipFill>
        <p:spPr>
          <a:xfrm>
            <a:off x="5369254" y="1207212"/>
            <a:ext cx="6482692" cy="3125403"/>
          </a:xfrm>
          <a:prstGeom prst="rect">
            <a:avLst/>
          </a:prstGeom>
        </p:spPr>
      </p:pic>
    </p:spTree>
    <p:extLst>
      <p:ext uri="{BB962C8B-B14F-4D97-AF65-F5344CB8AC3E}">
        <p14:creationId xmlns:p14="http://schemas.microsoft.com/office/powerpoint/2010/main" val="230357991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E5F11-B7B9-4B80-8C6A-A8A7A7190B77}"/>
              </a:ext>
            </a:extLst>
          </p:cNvPr>
          <p:cNvSpPr>
            <a:spLocks noGrp="1"/>
          </p:cNvSpPr>
          <p:nvPr>
            <p:ph type="ctrTitle"/>
          </p:nvPr>
        </p:nvSpPr>
        <p:spPr>
          <a:xfrm>
            <a:off x="6991350" y="2148840"/>
            <a:ext cx="4179570" cy="1715531"/>
          </a:xfrm>
        </p:spPr>
        <p:txBody>
          <a:bodyPr/>
          <a:lstStyle/>
          <a:p>
            <a:r>
              <a:rPr lang="en-US" dirty="0"/>
              <a:t>Missing Data</a:t>
            </a:r>
          </a:p>
        </p:txBody>
      </p:sp>
    </p:spTree>
    <p:extLst>
      <p:ext uri="{BB962C8B-B14F-4D97-AF65-F5344CB8AC3E}">
        <p14:creationId xmlns:p14="http://schemas.microsoft.com/office/powerpoint/2010/main" val="3593867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A0637-CCAA-425E-A57A-6205AFDC8B8C}"/>
              </a:ext>
            </a:extLst>
          </p:cNvPr>
          <p:cNvSpPr>
            <a:spLocks noGrp="1"/>
          </p:cNvSpPr>
          <p:nvPr>
            <p:ph type="title"/>
          </p:nvPr>
        </p:nvSpPr>
        <p:spPr>
          <a:xfrm>
            <a:off x="1885156" y="73622"/>
            <a:ext cx="8421688" cy="823913"/>
          </a:xfrm>
        </p:spPr>
        <p:txBody>
          <a:bodyPr/>
          <a:lstStyle/>
          <a:p>
            <a:r>
              <a:rPr lang="en-US" dirty="0"/>
              <a:t>Missing data</a:t>
            </a:r>
          </a:p>
        </p:txBody>
      </p:sp>
      <p:sp>
        <p:nvSpPr>
          <p:cNvPr id="11" name="Slide Number Placeholder 10">
            <a:extLst>
              <a:ext uri="{FF2B5EF4-FFF2-40B4-BE49-F238E27FC236}">
                <a16:creationId xmlns:a16="http://schemas.microsoft.com/office/drawing/2014/main" id="{7AE81C1E-A7C3-40CD-9C11-0C03A2221292}"/>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8</a:t>
            </a:fld>
            <a:endParaRPr lang="en-US" dirty="0"/>
          </a:p>
        </p:txBody>
      </p:sp>
      <p:sp>
        <p:nvSpPr>
          <p:cNvPr id="5" name="TextBox 4">
            <a:extLst>
              <a:ext uri="{FF2B5EF4-FFF2-40B4-BE49-F238E27FC236}">
                <a16:creationId xmlns:a16="http://schemas.microsoft.com/office/drawing/2014/main" id="{44F06336-C2F0-DC58-C61E-F0918FEC17BE}"/>
              </a:ext>
            </a:extLst>
          </p:cNvPr>
          <p:cNvSpPr txBox="1"/>
          <p:nvPr/>
        </p:nvSpPr>
        <p:spPr>
          <a:xfrm>
            <a:off x="1083075" y="1218032"/>
            <a:ext cx="10564427" cy="2585323"/>
          </a:xfrm>
          <a:prstGeom prst="rect">
            <a:avLst/>
          </a:prstGeom>
          <a:noFill/>
        </p:spPr>
        <p:txBody>
          <a:bodyPr wrap="square" rtlCol="0">
            <a:spAutoFit/>
          </a:bodyPr>
          <a:lstStyle/>
          <a:p>
            <a:r>
              <a:rPr lang="en-US" dirty="0"/>
              <a:t>Lots of missing data in ABV and IBU columns. We filled in the data as best we could using external resources. </a:t>
            </a:r>
          </a:p>
          <a:p>
            <a:endParaRPr lang="en-US" dirty="0"/>
          </a:p>
          <a:p>
            <a:r>
              <a:rPr lang="en-US" dirty="0"/>
              <a:t>Missing data was highly correlated to certain breweries so imputation and exclusion would not be a valid option.</a:t>
            </a:r>
          </a:p>
          <a:p>
            <a:endParaRPr lang="en-US" dirty="0"/>
          </a:p>
          <a:p>
            <a:r>
              <a:rPr lang="en-US" dirty="0"/>
              <a:t>After filling in most of  ABV data we dropped N/A’s and then imputed the mean for remaining IBU if it was missing based on beer style. Total number of dropped beers is 23 or ~ 1% of total</a:t>
            </a:r>
          </a:p>
          <a:p>
            <a:endParaRPr lang="en-US" dirty="0"/>
          </a:p>
        </p:txBody>
      </p:sp>
      <p:pic>
        <p:nvPicPr>
          <p:cNvPr id="4" name="Picture 3">
            <a:extLst>
              <a:ext uri="{FF2B5EF4-FFF2-40B4-BE49-F238E27FC236}">
                <a16:creationId xmlns:a16="http://schemas.microsoft.com/office/drawing/2014/main" id="{7B34FB10-1081-5DBA-2909-AB4F2E012F35}"/>
              </a:ext>
            </a:extLst>
          </p:cNvPr>
          <p:cNvPicPr>
            <a:picLocks noChangeAspect="1"/>
          </p:cNvPicPr>
          <p:nvPr/>
        </p:nvPicPr>
        <p:blipFill>
          <a:blip r:embed="rId2"/>
          <a:stretch>
            <a:fillRect/>
          </a:stretch>
        </p:blipFill>
        <p:spPr>
          <a:xfrm>
            <a:off x="6365288" y="4410173"/>
            <a:ext cx="5429047" cy="1018696"/>
          </a:xfrm>
          <a:prstGeom prst="rect">
            <a:avLst/>
          </a:prstGeom>
        </p:spPr>
      </p:pic>
      <p:pic>
        <p:nvPicPr>
          <p:cNvPr id="8" name="Picture 7">
            <a:extLst>
              <a:ext uri="{FF2B5EF4-FFF2-40B4-BE49-F238E27FC236}">
                <a16:creationId xmlns:a16="http://schemas.microsoft.com/office/drawing/2014/main" id="{09F39E89-2DBC-F12D-E82D-A348362FE145}"/>
              </a:ext>
            </a:extLst>
          </p:cNvPr>
          <p:cNvPicPr>
            <a:picLocks noChangeAspect="1"/>
          </p:cNvPicPr>
          <p:nvPr/>
        </p:nvPicPr>
        <p:blipFill>
          <a:blip r:embed="rId3"/>
          <a:stretch>
            <a:fillRect/>
          </a:stretch>
        </p:blipFill>
        <p:spPr>
          <a:xfrm>
            <a:off x="463964" y="4410173"/>
            <a:ext cx="4791617" cy="1058239"/>
          </a:xfrm>
          <a:prstGeom prst="rect">
            <a:avLst/>
          </a:prstGeom>
        </p:spPr>
      </p:pic>
      <p:sp>
        <p:nvSpPr>
          <p:cNvPr id="9" name="Arrow: Right 8">
            <a:extLst>
              <a:ext uri="{FF2B5EF4-FFF2-40B4-BE49-F238E27FC236}">
                <a16:creationId xmlns:a16="http://schemas.microsoft.com/office/drawing/2014/main" id="{1A7FD2E2-EE74-EC25-8D0A-343D56EE27FE}"/>
              </a:ext>
            </a:extLst>
          </p:cNvPr>
          <p:cNvSpPr/>
          <p:nvPr/>
        </p:nvSpPr>
        <p:spPr>
          <a:xfrm>
            <a:off x="5566299" y="4701451"/>
            <a:ext cx="674703" cy="475682"/>
          </a:xfrm>
          <a:prstGeom prst="rightArrow">
            <a:avLst/>
          </a:prstGeom>
        </p:spPr>
        <p:style>
          <a:lnRef idx="3">
            <a:schemeClr val="lt1"/>
          </a:lnRef>
          <a:fillRef idx="1">
            <a:schemeClr val="dk1"/>
          </a:fillRef>
          <a:effectRef idx="1">
            <a:schemeClr val="dk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65171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A0637-CCAA-425E-A57A-6205AFDC8B8C}"/>
              </a:ext>
            </a:extLst>
          </p:cNvPr>
          <p:cNvSpPr>
            <a:spLocks noGrp="1"/>
          </p:cNvSpPr>
          <p:nvPr>
            <p:ph type="title"/>
          </p:nvPr>
        </p:nvSpPr>
        <p:spPr>
          <a:xfrm>
            <a:off x="1885156" y="73622"/>
            <a:ext cx="8421688" cy="823913"/>
          </a:xfrm>
        </p:spPr>
        <p:txBody>
          <a:bodyPr/>
          <a:lstStyle/>
          <a:p>
            <a:r>
              <a:rPr lang="en-US" dirty="0"/>
              <a:t>Duplicated beers</a:t>
            </a:r>
          </a:p>
        </p:txBody>
      </p:sp>
      <p:sp>
        <p:nvSpPr>
          <p:cNvPr id="11" name="Slide Number Placeholder 10">
            <a:extLst>
              <a:ext uri="{FF2B5EF4-FFF2-40B4-BE49-F238E27FC236}">
                <a16:creationId xmlns:a16="http://schemas.microsoft.com/office/drawing/2014/main" id="{7AE81C1E-A7C3-40CD-9C11-0C03A2221292}"/>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9</a:t>
            </a:fld>
            <a:endParaRPr lang="en-US" dirty="0"/>
          </a:p>
        </p:txBody>
      </p:sp>
      <p:sp>
        <p:nvSpPr>
          <p:cNvPr id="5" name="TextBox 4">
            <a:extLst>
              <a:ext uri="{FF2B5EF4-FFF2-40B4-BE49-F238E27FC236}">
                <a16:creationId xmlns:a16="http://schemas.microsoft.com/office/drawing/2014/main" id="{44F06336-C2F0-DC58-C61E-F0918FEC17BE}"/>
              </a:ext>
            </a:extLst>
          </p:cNvPr>
          <p:cNvSpPr txBox="1"/>
          <p:nvPr/>
        </p:nvSpPr>
        <p:spPr>
          <a:xfrm>
            <a:off x="1118587" y="1946001"/>
            <a:ext cx="4572000" cy="3416320"/>
          </a:xfrm>
          <a:prstGeom prst="rect">
            <a:avLst/>
          </a:prstGeom>
          <a:noFill/>
        </p:spPr>
        <p:txBody>
          <a:bodyPr wrap="square" rtlCol="0">
            <a:spAutoFit/>
          </a:bodyPr>
          <a:lstStyle/>
          <a:p>
            <a:r>
              <a:rPr lang="en-US" dirty="0"/>
              <a:t>The dataset we received contained some beers that were the same except for the ounces. For most of our analysis we are not looking at the ounces, so we removed them from the dataset to make the data as clean as possible.</a:t>
            </a:r>
          </a:p>
          <a:p>
            <a:endParaRPr lang="en-US" dirty="0"/>
          </a:p>
          <a:p>
            <a:endParaRPr lang="en-US" dirty="0"/>
          </a:p>
          <a:p>
            <a:r>
              <a:rPr lang="en-US" dirty="0"/>
              <a:t>Same beers with different years in the names were also causing duplicates so we removed them as well.</a:t>
            </a:r>
          </a:p>
          <a:p>
            <a:endParaRPr lang="en-US" dirty="0"/>
          </a:p>
        </p:txBody>
      </p:sp>
      <p:pic>
        <p:nvPicPr>
          <p:cNvPr id="6" name="Picture 5">
            <a:extLst>
              <a:ext uri="{FF2B5EF4-FFF2-40B4-BE49-F238E27FC236}">
                <a16:creationId xmlns:a16="http://schemas.microsoft.com/office/drawing/2014/main" id="{DA98B4EE-71C3-5EB6-E27E-110E942FCBFB}"/>
              </a:ext>
            </a:extLst>
          </p:cNvPr>
          <p:cNvPicPr>
            <a:picLocks noChangeAspect="1"/>
          </p:cNvPicPr>
          <p:nvPr/>
        </p:nvPicPr>
        <p:blipFill>
          <a:blip r:embed="rId2"/>
          <a:stretch>
            <a:fillRect/>
          </a:stretch>
        </p:blipFill>
        <p:spPr>
          <a:xfrm>
            <a:off x="5903650" y="2348456"/>
            <a:ext cx="5981044" cy="1074873"/>
          </a:xfrm>
          <a:prstGeom prst="rect">
            <a:avLst/>
          </a:prstGeom>
        </p:spPr>
      </p:pic>
      <p:pic>
        <p:nvPicPr>
          <p:cNvPr id="8" name="Picture 7">
            <a:extLst>
              <a:ext uri="{FF2B5EF4-FFF2-40B4-BE49-F238E27FC236}">
                <a16:creationId xmlns:a16="http://schemas.microsoft.com/office/drawing/2014/main" id="{96FF502A-A2B2-494B-46A0-57663910EE8C}"/>
              </a:ext>
            </a:extLst>
          </p:cNvPr>
          <p:cNvPicPr>
            <a:picLocks noChangeAspect="1"/>
          </p:cNvPicPr>
          <p:nvPr/>
        </p:nvPicPr>
        <p:blipFill>
          <a:blip r:embed="rId3"/>
          <a:stretch>
            <a:fillRect/>
          </a:stretch>
        </p:blipFill>
        <p:spPr>
          <a:xfrm>
            <a:off x="5903650" y="4219358"/>
            <a:ext cx="5846227" cy="947865"/>
          </a:xfrm>
          <a:prstGeom prst="rect">
            <a:avLst/>
          </a:prstGeom>
        </p:spPr>
      </p:pic>
    </p:spTree>
    <p:extLst>
      <p:ext uri="{BB962C8B-B14F-4D97-AF65-F5344CB8AC3E}">
        <p14:creationId xmlns:p14="http://schemas.microsoft.com/office/powerpoint/2010/main" val="2241396858"/>
      </p:ext>
    </p:extLst>
  </p:cSld>
  <p:clrMapOvr>
    <a:masterClrMapping/>
  </p:clrMapOvr>
</p:sld>
</file>

<file path=ppt/theme/theme1.xml><?xml version="1.0" encoding="utf-8"?>
<a:theme xmlns:a="http://schemas.openxmlformats.org/drawingml/2006/main" name="Office Theme">
  <a:themeElements>
    <a:clrScheme name="Custom 149">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56">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nimalist Presentation_tm67328976_Win32_LW_SL_v3" id="{B5A5B451-F186-4F05-917D-430247B33515}" vid="{C0610F80-F57F-4E6B-A096-3AEBDD5FC54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CC96B61E-1B64-430F-934F-7D1B9002802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0FD6FE22-81A0-4500-AFD0-342D21BB9A2C}">
  <ds:schemaRefs>
    <ds:schemaRef ds:uri="http://schemas.microsoft.com/sharepoint/v3/contenttype/forms"/>
  </ds:schemaRefs>
</ds:datastoreItem>
</file>

<file path=customXml/itemProps3.xml><?xml version="1.0" encoding="utf-8"?>
<ds:datastoreItem xmlns:ds="http://schemas.openxmlformats.org/officeDocument/2006/customXml" ds:itemID="{29C43685-694E-4579-B109-3C418D49DA65}">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{C6593417-3BAE-4FF1-BAE2-2C23AD145481}tf67328976_win32</Template>
  <TotalTime>9592</TotalTime>
  <Words>786</Words>
  <Application>Microsoft Office PowerPoint</Application>
  <PresentationFormat>Widescreen</PresentationFormat>
  <Paragraphs>122</Paragraphs>
  <Slides>25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Arial</vt:lpstr>
      <vt:lpstr>Calibri</vt:lpstr>
      <vt:lpstr>Roboto</vt:lpstr>
      <vt:lpstr>Tenorite</vt:lpstr>
      <vt:lpstr>Office Theme</vt:lpstr>
      <vt:lpstr>CRAFT BEER CASE STUDY</vt:lpstr>
      <vt:lpstr>AGENDA</vt:lpstr>
      <vt:lpstr>MEET OUR TEAM</vt:lpstr>
      <vt:lpstr>Breweries per state</vt:lpstr>
      <vt:lpstr>Duplicated Breweries</vt:lpstr>
      <vt:lpstr>Breweries per state</vt:lpstr>
      <vt:lpstr>Missing Data</vt:lpstr>
      <vt:lpstr>Missing data</vt:lpstr>
      <vt:lpstr>Duplicated beers</vt:lpstr>
      <vt:lpstr>NA Style</vt:lpstr>
      <vt:lpstr>ABV &amp; IBU</vt:lpstr>
      <vt:lpstr>Median ABV</vt:lpstr>
      <vt:lpstr>Median IBU</vt:lpstr>
      <vt:lpstr>Maximum ABV</vt:lpstr>
      <vt:lpstr>Maximum IBU</vt:lpstr>
      <vt:lpstr>ABV summary</vt:lpstr>
      <vt:lpstr>ABV summary</vt:lpstr>
      <vt:lpstr>ABV-IBU RELATIONSHIP</vt:lpstr>
      <vt:lpstr>ABV-IBU RELATIONSHIP KNN Model</vt:lpstr>
      <vt:lpstr>ABV-IBU RELATIONSHIP KNN Model</vt:lpstr>
      <vt:lpstr>Recommendation</vt:lpstr>
      <vt:lpstr>Recommendation for new beer</vt:lpstr>
      <vt:lpstr>Recommendation for new beer</vt:lpstr>
      <vt:lpstr>SUMMARY</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CRAFT BEER CASE STUDY</dc:title>
  <dc:creator>Jake Rastberger (TMNA)</dc:creator>
  <cp:lastModifiedBy>Lijo Jacob</cp:lastModifiedBy>
  <cp:revision>9</cp:revision>
  <dcterms:created xsi:type="dcterms:W3CDTF">2023-02-18T22:19:36Z</dcterms:created>
  <dcterms:modified xsi:type="dcterms:W3CDTF">2023-03-04T01:27:09Z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ClassificationContentMarkingHeaderLocations">
    <vt:lpwstr>Office Theme:8</vt:lpwstr>
  </property>
  <property fmtid="{D5CDD505-2E9C-101B-9397-08002B2CF9AE}" pid="4" name="ClassificationContentMarkingHeaderText">
    <vt:lpwstr>•• PROTECTED 関係者外秘</vt:lpwstr>
  </property>
  <property fmtid="{D5CDD505-2E9C-101B-9397-08002B2CF9AE}" pid="5" name="MSIP_Label_2c7890e8-8459-473b-8b86-643375e9aab5_Enabled">
    <vt:lpwstr>true</vt:lpwstr>
  </property>
  <property fmtid="{D5CDD505-2E9C-101B-9397-08002B2CF9AE}" pid="6" name="MSIP_Label_2c7890e8-8459-473b-8b86-643375e9aab5_SetDate">
    <vt:lpwstr>2023-02-20T22:59:42Z</vt:lpwstr>
  </property>
  <property fmtid="{D5CDD505-2E9C-101B-9397-08002B2CF9AE}" pid="7" name="MSIP_Label_2c7890e8-8459-473b-8b86-643375e9aab5_Method">
    <vt:lpwstr>Privileged</vt:lpwstr>
  </property>
  <property fmtid="{D5CDD505-2E9C-101B-9397-08002B2CF9AE}" pid="8" name="MSIP_Label_2c7890e8-8459-473b-8b86-643375e9aab5_Name">
    <vt:lpwstr>2c7890e8-8459-473b-8b86-643375e9aab5</vt:lpwstr>
  </property>
  <property fmtid="{D5CDD505-2E9C-101B-9397-08002B2CF9AE}" pid="9" name="MSIP_Label_2c7890e8-8459-473b-8b86-643375e9aab5_SiteId">
    <vt:lpwstr>8c642d1d-d709-47b0-ab10-080af10798fb</vt:lpwstr>
  </property>
  <property fmtid="{D5CDD505-2E9C-101B-9397-08002B2CF9AE}" pid="10" name="MSIP_Label_2c7890e8-8459-473b-8b86-643375e9aab5_ActionId">
    <vt:lpwstr>32a1561b-60d9-4f6d-8a75-ee6adea818dc</vt:lpwstr>
  </property>
  <property fmtid="{D5CDD505-2E9C-101B-9397-08002B2CF9AE}" pid="11" name="MSIP_Label_2c7890e8-8459-473b-8b86-643375e9aab5_ContentBits">
    <vt:lpwstr>0</vt:lpwstr>
  </property>
</Properties>
</file>

<file path=docProps/thumbnail.jpeg>
</file>